
<file path=[Content_Types].xml><?xml version="1.0" encoding="utf-8"?>
<Types xmlns="http://schemas.openxmlformats.org/package/2006/content-types">
  <Default Extension="avif" ContentType="image/avif"/>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2" r:id="rId3"/>
    <p:sldId id="432" r:id="rId4"/>
    <p:sldId id="257" r:id="rId5"/>
    <p:sldId id="437" r:id="rId6"/>
    <p:sldId id="273" r:id="rId7"/>
    <p:sldId id="397" r:id="rId8"/>
    <p:sldId id="422" r:id="rId9"/>
    <p:sldId id="417" r:id="rId10"/>
    <p:sldId id="418" r:id="rId11"/>
    <p:sldId id="278" r:id="rId12"/>
    <p:sldId id="282" r:id="rId13"/>
    <p:sldId id="260" r:id="rId14"/>
    <p:sldId id="275" r:id="rId15"/>
    <p:sldId id="276" r:id="rId16"/>
    <p:sldId id="261" r:id="rId17"/>
    <p:sldId id="262" r:id="rId18"/>
    <p:sldId id="263" r:id="rId19"/>
    <p:sldId id="419" r:id="rId20"/>
    <p:sldId id="280" r:id="rId21"/>
    <p:sldId id="288" r:id="rId22"/>
    <p:sldId id="421" r:id="rId23"/>
    <p:sldId id="424" r:id="rId24"/>
    <p:sldId id="284" r:id="rId25"/>
    <p:sldId id="434" r:id="rId26"/>
    <p:sldId id="425" r:id="rId27"/>
    <p:sldId id="442" r:id="rId28"/>
    <p:sldId id="259" r:id="rId29"/>
    <p:sldId id="441" r:id="rId30"/>
    <p:sldId id="428" r:id="rId31"/>
    <p:sldId id="427" r:id="rId32"/>
    <p:sldId id="429" r:id="rId33"/>
    <p:sldId id="426" r:id="rId34"/>
    <p:sldId id="430" r:id="rId35"/>
    <p:sldId id="431" r:id="rId36"/>
    <p:sldId id="433" r:id="rId37"/>
    <p:sldId id="267" r:id="rId38"/>
    <p:sldId id="435" r:id="rId39"/>
    <p:sldId id="438" r:id="rId40"/>
    <p:sldId id="443" r:id="rId41"/>
    <p:sldId id="439" r:id="rId42"/>
    <p:sldId id="436" r:id="rId43"/>
    <p:sldId id="396"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E33CD-3C90-4387-B099-707FBBE6A08C}" type="datetimeFigureOut">
              <a:rPr lang="fr-FR" smtClean="0"/>
              <a:t>09/01/2024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2AD2F-5CE4-486B-B35C-6813033D5962}" type="slidenum">
              <a:rPr lang="fr-FR" smtClean="0"/>
              <a:t>‹N°›</a:t>
            </a:fld>
            <a:endParaRPr lang="fr-FR"/>
          </a:p>
        </p:txBody>
      </p:sp>
    </p:spTree>
    <p:extLst>
      <p:ext uri="{BB962C8B-B14F-4D97-AF65-F5344CB8AC3E}">
        <p14:creationId xmlns:p14="http://schemas.microsoft.com/office/powerpoint/2010/main" val="369937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a:extLst>
              <a:ext uri="{FF2B5EF4-FFF2-40B4-BE49-F238E27FC236}">
                <a16:creationId xmlns:a16="http://schemas.microsoft.com/office/drawing/2014/main" id="{7E09C9FA-60EC-A305-6121-1C446F1DC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ce réservé des commentaires 2">
            <a:extLst>
              <a:ext uri="{FF2B5EF4-FFF2-40B4-BE49-F238E27FC236}">
                <a16:creationId xmlns:a16="http://schemas.microsoft.com/office/drawing/2014/main" id="{A71DEBED-F148-A1CD-A3A8-845B6879C8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3668" name="Espace réservé du numéro de diapositive 3">
            <a:extLst>
              <a:ext uri="{FF2B5EF4-FFF2-40B4-BE49-F238E27FC236}">
                <a16:creationId xmlns:a16="http://schemas.microsoft.com/office/drawing/2014/main" id="{D54976C4-FBA9-9C85-95B3-7ED1BF71C2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B8DD8B-1BD0-40B6-B1EC-4E608FD6A28F}" type="slidenum">
              <a:rPr lang="fr-FR" altLang="fr-FR"/>
              <a:pPr/>
              <a:t>43</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E9859-26CF-4F73-4181-8D8F6B88037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8CC4503-DCEA-E48A-14A5-EEAAD7A09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B36B88A-3F82-A372-DCC2-C30F5D304170}"/>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5" name="Espace réservé du pied de page 4">
            <a:extLst>
              <a:ext uri="{FF2B5EF4-FFF2-40B4-BE49-F238E27FC236}">
                <a16:creationId xmlns:a16="http://schemas.microsoft.com/office/drawing/2014/main" id="{0DA52372-C713-431A-1895-686B3DE109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3868D2-CD90-AE8C-DA1A-EA59F047A15C}"/>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237879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BF1CD-B80B-AEC4-1C0F-E7E3E11DAA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92C3497-F552-8E8A-DB92-A40C9525F28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C94CE2-C20C-C654-DEFD-0FBE3BB32056}"/>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5" name="Espace réservé du pied de page 4">
            <a:extLst>
              <a:ext uri="{FF2B5EF4-FFF2-40B4-BE49-F238E27FC236}">
                <a16:creationId xmlns:a16="http://schemas.microsoft.com/office/drawing/2014/main" id="{6A35E850-36AC-84C7-DAF7-20DDC2CA6D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C9889E-E141-6D3C-0374-0E7887D22CD0}"/>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331957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0577F1-7F84-BC24-AD69-9C57E75A55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0E0B08-2C98-8AFE-3A84-AA1D44CB5E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3E4E2B-7C05-8D30-D9BE-66B66CE3DF37}"/>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5" name="Espace réservé du pied de page 4">
            <a:extLst>
              <a:ext uri="{FF2B5EF4-FFF2-40B4-BE49-F238E27FC236}">
                <a16:creationId xmlns:a16="http://schemas.microsoft.com/office/drawing/2014/main" id="{A0D750EE-71BA-A843-9524-D28E3CF699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899404-DF3F-0148-3CF6-BBB72CF5ECA8}"/>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223216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D97D66-925C-F6E5-6FE6-3D738D844DF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E5A444-965E-B178-2D15-A7E27608A8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961CF8-5ABF-D733-96EE-ADBF0E6D6921}"/>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5" name="Espace réservé du pied de page 4">
            <a:extLst>
              <a:ext uri="{FF2B5EF4-FFF2-40B4-BE49-F238E27FC236}">
                <a16:creationId xmlns:a16="http://schemas.microsoft.com/office/drawing/2014/main" id="{764B295A-699B-5FF2-5714-E1B65A2619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4A6571-0813-E5F4-7CD0-102601CFF29C}"/>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315403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FA066-AFA1-6660-95EE-174280FB6C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80F8DE-E542-A562-CD1D-6ADA1158D7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2E3C71-868E-EC05-9FBB-6517B5D1722A}"/>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5" name="Espace réservé du pied de page 4">
            <a:extLst>
              <a:ext uri="{FF2B5EF4-FFF2-40B4-BE49-F238E27FC236}">
                <a16:creationId xmlns:a16="http://schemas.microsoft.com/office/drawing/2014/main" id="{4F66EE23-A0C3-785A-4D13-7B0400FF6C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AA5807-6CD8-F868-145E-38059C2475DA}"/>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420712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FDC71-FAB3-6234-41BD-44D3EEB81C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9586AF-7088-DFDE-6977-A0FFF990F22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98B90F-3BB3-09F6-1AEF-D27404E941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9C152F2-60B4-CEE8-705E-73223C6F3258}"/>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6" name="Espace réservé du pied de page 5">
            <a:extLst>
              <a:ext uri="{FF2B5EF4-FFF2-40B4-BE49-F238E27FC236}">
                <a16:creationId xmlns:a16="http://schemas.microsoft.com/office/drawing/2014/main" id="{FB742034-CA79-5B1F-6EBC-4388063C62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E9D304-6F29-551C-0928-00023ED41D86}"/>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320083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F3F6E-E0F5-18E2-F0DF-CAB59B2CEDC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782089-CF2A-309D-6FBC-CC960E847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DB86BB3-1DAC-0CEF-EF15-ABDA122FCCD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C75042-75AF-F173-FB33-5CFF0DA88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0D5878A-FC74-72FF-004A-1D4686D4404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C38B1C5-1E59-C388-FB0E-F2CC31F42DDC}"/>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8" name="Espace réservé du pied de page 7">
            <a:extLst>
              <a:ext uri="{FF2B5EF4-FFF2-40B4-BE49-F238E27FC236}">
                <a16:creationId xmlns:a16="http://schemas.microsoft.com/office/drawing/2014/main" id="{23DDB8AF-F42B-BB63-74B7-DADBCC975EB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9459AF3-4D9E-F78F-4E86-C41CB19F4FF2}"/>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159238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A5748-8BFF-6043-F30A-BA519FC6C20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64BE79-E478-9AC6-4D21-CBD0DFFA2F54}"/>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4" name="Espace réservé du pied de page 3">
            <a:extLst>
              <a:ext uri="{FF2B5EF4-FFF2-40B4-BE49-F238E27FC236}">
                <a16:creationId xmlns:a16="http://schemas.microsoft.com/office/drawing/2014/main" id="{29C13576-CC7C-426D-CB6A-19BEA306E39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653A97-A014-114A-CAD2-3736A25116D2}"/>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362040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6C5089-913D-41C2-FD71-EDF6CC6CC34B}"/>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3" name="Espace réservé du pied de page 2">
            <a:extLst>
              <a:ext uri="{FF2B5EF4-FFF2-40B4-BE49-F238E27FC236}">
                <a16:creationId xmlns:a16="http://schemas.microsoft.com/office/drawing/2014/main" id="{FE70CCD7-406F-5D0E-4044-1F5E2A8CC59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7C1F29D-BF45-FEBA-D0B4-B1176794E135}"/>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378659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4200D-E2D8-0591-A957-7C7CAA2476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7ADB319-1DC7-7927-8D53-C4D5E9887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06A1D37-57DE-E499-7929-6A3573CC0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0CA89B-D43E-1296-DC02-9B57CEBB4D59}"/>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6" name="Espace réservé du pied de page 5">
            <a:extLst>
              <a:ext uri="{FF2B5EF4-FFF2-40B4-BE49-F238E27FC236}">
                <a16:creationId xmlns:a16="http://schemas.microsoft.com/office/drawing/2014/main" id="{23AC2B86-0329-AE9B-36A9-FB36CB62F47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01FFEE-2E7F-9D17-08AF-89F03A8B04F1}"/>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78578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9F28A-221C-7A84-5C81-B3D268847C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1560E7-A7DF-61F7-D642-EBD8F72DF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E76DFA9-8DB6-84CD-EF66-4ECA18365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BD5948-E3E7-76FB-CAC6-CB2AE1E52972}"/>
              </a:ext>
            </a:extLst>
          </p:cNvPr>
          <p:cNvSpPr>
            <a:spLocks noGrp="1"/>
          </p:cNvSpPr>
          <p:nvPr>
            <p:ph type="dt" sz="half" idx="10"/>
          </p:nvPr>
        </p:nvSpPr>
        <p:spPr/>
        <p:txBody>
          <a:bodyPr/>
          <a:lstStyle/>
          <a:p>
            <a:fld id="{F677D446-0C0B-4ACA-882E-4A719B5E667F}" type="datetimeFigureOut">
              <a:rPr lang="fr-FR" smtClean="0"/>
              <a:t>09/01/2024</a:t>
            </a:fld>
            <a:endParaRPr lang="fr-FR"/>
          </a:p>
        </p:txBody>
      </p:sp>
      <p:sp>
        <p:nvSpPr>
          <p:cNvPr id="6" name="Espace réservé du pied de page 5">
            <a:extLst>
              <a:ext uri="{FF2B5EF4-FFF2-40B4-BE49-F238E27FC236}">
                <a16:creationId xmlns:a16="http://schemas.microsoft.com/office/drawing/2014/main" id="{2CB126A9-BE35-5947-F1FE-522B73080F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29F3A9-AD45-B667-0926-FF72565081E7}"/>
              </a:ext>
            </a:extLst>
          </p:cNvPr>
          <p:cNvSpPr>
            <a:spLocks noGrp="1"/>
          </p:cNvSpPr>
          <p:nvPr>
            <p:ph type="sldNum" sz="quarter" idx="12"/>
          </p:nvPr>
        </p:nvSpPr>
        <p:spPr/>
        <p:txBody>
          <a:bodyPr/>
          <a:lstStyle/>
          <a:p>
            <a:fld id="{FF3BCA6B-BAC4-4002-A037-AFDC2EC20E1E}" type="slidenum">
              <a:rPr lang="fr-FR" smtClean="0"/>
              <a:t>‹N°›</a:t>
            </a:fld>
            <a:endParaRPr lang="fr-FR"/>
          </a:p>
        </p:txBody>
      </p:sp>
    </p:spTree>
    <p:extLst>
      <p:ext uri="{BB962C8B-B14F-4D97-AF65-F5344CB8AC3E}">
        <p14:creationId xmlns:p14="http://schemas.microsoft.com/office/powerpoint/2010/main" val="367094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3356702-F7FD-7A92-CAD0-B935E1BC2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704A1BF-C6AB-3058-D82A-DD33FDD81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F07272-E54D-5C47-C55E-AEBA58488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7D446-0C0B-4ACA-882E-4A719B5E667F}" type="datetimeFigureOut">
              <a:rPr lang="fr-FR" smtClean="0"/>
              <a:t>09/01/2024</a:t>
            </a:fld>
            <a:endParaRPr lang="fr-FR"/>
          </a:p>
        </p:txBody>
      </p:sp>
      <p:sp>
        <p:nvSpPr>
          <p:cNvPr id="5" name="Espace réservé du pied de page 4">
            <a:extLst>
              <a:ext uri="{FF2B5EF4-FFF2-40B4-BE49-F238E27FC236}">
                <a16:creationId xmlns:a16="http://schemas.microsoft.com/office/drawing/2014/main" id="{64447F07-29D0-A54D-ABE4-2EB7932E4B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0721157-01A1-F9FB-2AD4-5F3D92BC1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CA6B-BAC4-4002-A037-AFDC2EC20E1E}" type="slidenum">
              <a:rPr lang="fr-FR" smtClean="0"/>
              <a:t>‹N°›</a:t>
            </a:fld>
            <a:endParaRPr lang="fr-FR"/>
          </a:p>
        </p:txBody>
      </p:sp>
    </p:spTree>
    <p:extLst>
      <p:ext uri="{BB962C8B-B14F-4D97-AF65-F5344CB8AC3E}">
        <p14:creationId xmlns:p14="http://schemas.microsoft.com/office/powerpoint/2010/main" val="59580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4.web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webp"/><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75.jp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ideamatch.io/"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9.av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C0A92AB-264B-B062-FD78-DD4DCD20BCC1}"/>
              </a:ext>
            </a:extLst>
          </p:cNvPr>
          <p:cNvSpPr txBox="1"/>
          <p:nvPr/>
        </p:nvSpPr>
        <p:spPr>
          <a:xfrm>
            <a:off x="385894" y="334873"/>
            <a:ext cx="11694253" cy="1234120"/>
          </a:xfrm>
          <a:prstGeom prst="rect">
            <a:avLst/>
          </a:prstGeom>
          <a:noFill/>
        </p:spPr>
        <p:txBody>
          <a:bodyPr wrap="square">
            <a:spAutoFit/>
          </a:bodyPr>
          <a:lstStyle/>
          <a:p>
            <a:pPr algn="ctr">
              <a:lnSpc>
                <a:spcPct val="107000"/>
              </a:lnSpc>
              <a:spcAft>
                <a:spcPts val="800"/>
              </a:spcAft>
            </a:pPr>
            <a:r>
              <a:rPr lang="fr-FR" sz="4400" b="1" kern="100" dirty="0">
                <a:effectLst/>
                <a:latin typeface="Palatino Linotype" panose="02040502050505030304" pitchFamily="18" charset="0"/>
                <a:ea typeface="Calibri" panose="020F0502020204030204" pitchFamily="34" charset="0"/>
                <a:cs typeface="Times New Roman" panose="02020603050405020304" pitchFamily="18" charset="0"/>
              </a:rPr>
              <a:t>Concevoir et innover avec le biomimétisme ?</a:t>
            </a:r>
          </a:p>
          <a:p>
            <a:pPr algn="ctr">
              <a:lnSpc>
                <a:spcPct val="107000"/>
              </a:lnSpc>
              <a:spcAft>
                <a:spcPts val="800"/>
              </a:spcAft>
            </a:pPr>
            <a:r>
              <a:rPr lang="fr-FR" sz="2000" b="1" kern="100" dirty="0">
                <a:latin typeface="Palatino Linotype" panose="02040502050505030304" pitchFamily="18" charset="0"/>
                <a:ea typeface="Calibri" panose="020F0502020204030204" pitchFamily="34" charset="0"/>
                <a:cs typeface="Times New Roman" panose="02020603050405020304" pitchFamily="18" charset="0"/>
              </a:rPr>
              <a:t>Par Jean-Claude André</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3711B3B0-09DB-E5AA-C042-80E6C2A55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94" y="1568993"/>
            <a:ext cx="6227777" cy="3113889"/>
          </a:xfrm>
          <a:prstGeom prst="rect">
            <a:avLst/>
          </a:prstGeom>
        </p:spPr>
      </p:pic>
      <p:pic>
        <p:nvPicPr>
          <p:cNvPr id="13" name="Image 12">
            <a:extLst>
              <a:ext uri="{FF2B5EF4-FFF2-40B4-BE49-F238E27FC236}">
                <a16:creationId xmlns:a16="http://schemas.microsoft.com/office/drawing/2014/main" id="{FCF116E2-0813-83F2-E135-427712DE4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111" y="3763614"/>
            <a:ext cx="5357645" cy="2935590"/>
          </a:xfrm>
          <a:prstGeom prst="rect">
            <a:avLst/>
          </a:prstGeom>
        </p:spPr>
      </p:pic>
      <p:pic>
        <p:nvPicPr>
          <p:cNvPr id="15" name="Image 14">
            <a:extLst>
              <a:ext uri="{FF2B5EF4-FFF2-40B4-BE49-F238E27FC236}">
                <a16:creationId xmlns:a16="http://schemas.microsoft.com/office/drawing/2014/main" id="{6FE91E93-9D58-351C-017F-95A7201B0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93" y="4974672"/>
            <a:ext cx="1947745" cy="1681611"/>
          </a:xfrm>
          <a:prstGeom prst="rect">
            <a:avLst/>
          </a:prstGeom>
        </p:spPr>
      </p:pic>
      <p:pic>
        <p:nvPicPr>
          <p:cNvPr id="17" name="Image 16">
            <a:extLst>
              <a:ext uri="{FF2B5EF4-FFF2-40B4-BE49-F238E27FC236}">
                <a16:creationId xmlns:a16="http://schemas.microsoft.com/office/drawing/2014/main" id="{065AC7DD-600F-9D09-0126-0A93172A2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1197" y="5289007"/>
            <a:ext cx="1437007" cy="1130294"/>
          </a:xfrm>
          <a:prstGeom prst="rect">
            <a:avLst/>
          </a:prstGeom>
        </p:spPr>
      </p:pic>
      <p:pic>
        <p:nvPicPr>
          <p:cNvPr id="19" name="Image 18">
            <a:extLst>
              <a:ext uri="{FF2B5EF4-FFF2-40B4-BE49-F238E27FC236}">
                <a16:creationId xmlns:a16="http://schemas.microsoft.com/office/drawing/2014/main" id="{9F7B23F8-0B09-7CE4-DB14-0AB5594FD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182" y="5292576"/>
            <a:ext cx="1126725" cy="1126725"/>
          </a:xfrm>
          <a:prstGeom prst="rect">
            <a:avLst/>
          </a:prstGeom>
        </p:spPr>
      </p:pic>
      <p:pic>
        <p:nvPicPr>
          <p:cNvPr id="20" name="Image 19">
            <a:extLst>
              <a:ext uri="{FF2B5EF4-FFF2-40B4-BE49-F238E27FC236}">
                <a16:creationId xmlns:a16="http://schemas.microsoft.com/office/drawing/2014/main" id="{37647D2C-8A7C-3549-9A50-F5E01A3FF486}"/>
              </a:ext>
            </a:extLst>
          </p:cNvPr>
          <p:cNvPicPr>
            <a:picLocks noChangeAspect="1"/>
          </p:cNvPicPr>
          <p:nvPr/>
        </p:nvPicPr>
        <p:blipFill>
          <a:blip r:embed="rId7"/>
          <a:stretch>
            <a:fillRect/>
          </a:stretch>
        </p:blipFill>
        <p:spPr>
          <a:xfrm>
            <a:off x="10082613" y="2194880"/>
            <a:ext cx="1723493" cy="1234120"/>
          </a:xfrm>
          <a:prstGeom prst="rect">
            <a:avLst/>
          </a:prstGeom>
        </p:spPr>
      </p:pic>
    </p:spTree>
    <p:extLst>
      <p:ext uri="{BB962C8B-B14F-4D97-AF65-F5344CB8AC3E}">
        <p14:creationId xmlns:p14="http://schemas.microsoft.com/office/powerpoint/2010/main" val="338849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9432AC-0B97-CC3B-E5B8-0A0BA01DDB39}"/>
              </a:ext>
            </a:extLst>
          </p:cNvPr>
          <p:cNvPicPr>
            <a:picLocks noChangeAspect="1"/>
          </p:cNvPicPr>
          <p:nvPr/>
        </p:nvPicPr>
        <p:blipFill>
          <a:blip r:embed="rId2"/>
          <a:stretch>
            <a:fillRect/>
          </a:stretch>
        </p:blipFill>
        <p:spPr>
          <a:xfrm>
            <a:off x="2018581" y="282094"/>
            <a:ext cx="8238227" cy="6319155"/>
          </a:xfrm>
          <a:prstGeom prst="rect">
            <a:avLst/>
          </a:prstGeom>
        </p:spPr>
      </p:pic>
    </p:spTree>
    <p:extLst>
      <p:ext uri="{BB962C8B-B14F-4D97-AF65-F5344CB8AC3E}">
        <p14:creationId xmlns:p14="http://schemas.microsoft.com/office/powerpoint/2010/main" val="391022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57E89B4-A90B-4887-9B8F-CB6F14C963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15" y="524971"/>
            <a:ext cx="11467203" cy="5987971"/>
          </a:xfrm>
          <a:prstGeom prst="rect">
            <a:avLst/>
          </a:prstGeom>
          <a:noFill/>
          <a:ln>
            <a:noFill/>
          </a:ln>
        </p:spPr>
      </p:pic>
    </p:spTree>
    <p:extLst>
      <p:ext uri="{BB962C8B-B14F-4D97-AF65-F5344CB8AC3E}">
        <p14:creationId xmlns:p14="http://schemas.microsoft.com/office/powerpoint/2010/main" val="190446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6523AEE-54D4-EC5F-3FCF-2D02705E0B17}"/>
              </a:ext>
            </a:extLst>
          </p:cNvPr>
          <p:cNvPicPr>
            <a:picLocks noChangeAspect="1"/>
          </p:cNvPicPr>
          <p:nvPr/>
        </p:nvPicPr>
        <p:blipFill>
          <a:blip r:embed="rId2"/>
          <a:stretch>
            <a:fillRect/>
          </a:stretch>
        </p:blipFill>
        <p:spPr>
          <a:xfrm>
            <a:off x="327805" y="175587"/>
            <a:ext cx="9696090" cy="6506827"/>
          </a:xfrm>
          <a:prstGeom prst="rect">
            <a:avLst/>
          </a:prstGeom>
        </p:spPr>
      </p:pic>
      <p:sp>
        <p:nvSpPr>
          <p:cNvPr id="4" name="ZoneTexte 3">
            <a:extLst>
              <a:ext uri="{FF2B5EF4-FFF2-40B4-BE49-F238E27FC236}">
                <a16:creationId xmlns:a16="http://schemas.microsoft.com/office/drawing/2014/main" id="{4018FC9E-5DB0-BB36-BC6F-4DFE3C8CE080}"/>
              </a:ext>
            </a:extLst>
          </p:cNvPr>
          <p:cNvSpPr txBox="1"/>
          <p:nvPr/>
        </p:nvSpPr>
        <p:spPr>
          <a:xfrm>
            <a:off x="9111651" y="175586"/>
            <a:ext cx="2965330" cy="1200329"/>
          </a:xfrm>
          <a:prstGeom prst="rect">
            <a:avLst/>
          </a:prstGeom>
          <a:solidFill>
            <a:schemeClr val="accent1">
              <a:lumMod val="50000"/>
            </a:schemeClr>
          </a:solidFill>
          <a:ln>
            <a:solidFill>
              <a:schemeClr val="tx1"/>
            </a:solidFill>
          </a:ln>
        </p:spPr>
        <p:txBody>
          <a:bodyPr wrap="square">
            <a:spAutoFit/>
          </a:bodyPr>
          <a:lstStyle/>
          <a:p>
            <a:pPr algn="ctr"/>
            <a:r>
              <a:rPr lang="fr-FR" sz="3600" dirty="0">
                <a:solidFill>
                  <a:srgbClr val="FFFF00"/>
                </a:solidFill>
                <a:effectLst/>
                <a:latin typeface="Palatino Linotype" panose="02040502050505030304" pitchFamily="18" charset="0"/>
                <a:ea typeface="Calibri" panose="020F0502020204030204" pitchFamily="34" charset="0"/>
                <a:cs typeface="Times New Roman" panose="02020603050405020304" pitchFamily="18" charset="0"/>
              </a:rPr>
              <a:t>Système d’innovation</a:t>
            </a:r>
            <a:endParaRPr lang="fr-FR" sz="3600" dirty="0">
              <a:solidFill>
                <a:srgbClr val="FFFF00"/>
              </a:solidFill>
            </a:endParaRPr>
          </a:p>
        </p:txBody>
      </p:sp>
      <p:pic>
        <p:nvPicPr>
          <p:cNvPr id="5" name="Image 4">
            <a:extLst>
              <a:ext uri="{FF2B5EF4-FFF2-40B4-BE49-F238E27FC236}">
                <a16:creationId xmlns:a16="http://schemas.microsoft.com/office/drawing/2014/main" id="{A7259D88-4A2D-A1F7-C3D8-1E390938E525}"/>
              </a:ext>
            </a:extLst>
          </p:cNvPr>
          <p:cNvPicPr>
            <a:picLocks noChangeAspect="1"/>
          </p:cNvPicPr>
          <p:nvPr/>
        </p:nvPicPr>
        <p:blipFill>
          <a:blip r:embed="rId3"/>
          <a:stretch>
            <a:fillRect/>
          </a:stretch>
        </p:blipFill>
        <p:spPr>
          <a:xfrm>
            <a:off x="6064252" y="2061714"/>
            <a:ext cx="1145366" cy="990330"/>
          </a:xfrm>
          <a:prstGeom prst="rect">
            <a:avLst/>
          </a:prstGeom>
        </p:spPr>
      </p:pic>
      <p:pic>
        <p:nvPicPr>
          <p:cNvPr id="7" name="Image 6">
            <a:extLst>
              <a:ext uri="{FF2B5EF4-FFF2-40B4-BE49-F238E27FC236}">
                <a16:creationId xmlns:a16="http://schemas.microsoft.com/office/drawing/2014/main" id="{46824C50-B028-2C45-2817-3ACC799DC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18" y="2152831"/>
            <a:ext cx="899212" cy="899212"/>
          </a:xfrm>
          <a:prstGeom prst="rect">
            <a:avLst/>
          </a:prstGeom>
        </p:spPr>
      </p:pic>
      <p:pic>
        <p:nvPicPr>
          <p:cNvPr id="3" name="Image 2">
            <a:extLst>
              <a:ext uri="{FF2B5EF4-FFF2-40B4-BE49-F238E27FC236}">
                <a16:creationId xmlns:a16="http://schemas.microsoft.com/office/drawing/2014/main" id="{0B56A102-92DB-2AD3-A2C2-F4ED246E50A7}"/>
              </a:ext>
            </a:extLst>
          </p:cNvPr>
          <p:cNvPicPr>
            <a:picLocks noChangeAspect="1"/>
          </p:cNvPicPr>
          <p:nvPr/>
        </p:nvPicPr>
        <p:blipFill>
          <a:blip r:embed="rId5"/>
          <a:stretch>
            <a:fillRect/>
          </a:stretch>
        </p:blipFill>
        <p:spPr>
          <a:xfrm>
            <a:off x="8936989" y="3891595"/>
            <a:ext cx="1147313" cy="1115590"/>
          </a:xfrm>
          <a:prstGeom prst="rect">
            <a:avLst/>
          </a:prstGeom>
        </p:spPr>
      </p:pic>
      <p:pic>
        <p:nvPicPr>
          <p:cNvPr id="6" name="Image 5">
            <a:extLst>
              <a:ext uri="{FF2B5EF4-FFF2-40B4-BE49-F238E27FC236}">
                <a16:creationId xmlns:a16="http://schemas.microsoft.com/office/drawing/2014/main" id="{98F18B42-26DC-ECF6-1458-C1AFA0AD1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710" y="3999784"/>
            <a:ext cx="899212" cy="899212"/>
          </a:xfrm>
          <a:prstGeom prst="rect">
            <a:avLst/>
          </a:prstGeom>
        </p:spPr>
      </p:pic>
    </p:spTree>
    <p:extLst>
      <p:ext uri="{BB962C8B-B14F-4D97-AF65-F5344CB8AC3E}">
        <p14:creationId xmlns:p14="http://schemas.microsoft.com/office/powerpoint/2010/main" val="35588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7E3533-EC5E-5C4E-71B3-8005B78BB6CA}"/>
              </a:ext>
            </a:extLst>
          </p:cNvPr>
          <p:cNvPicPr>
            <a:picLocks noChangeAspect="1"/>
          </p:cNvPicPr>
          <p:nvPr/>
        </p:nvPicPr>
        <p:blipFill>
          <a:blip r:embed="rId2"/>
          <a:stretch>
            <a:fillRect/>
          </a:stretch>
        </p:blipFill>
        <p:spPr>
          <a:xfrm rot="5627367">
            <a:off x="3687739" y="2093339"/>
            <a:ext cx="4391025" cy="4050565"/>
          </a:xfrm>
          <a:prstGeom prst="rect">
            <a:avLst/>
          </a:prstGeom>
        </p:spPr>
      </p:pic>
      <p:sp>
        <p:nvSpPr>
          <p:cNvPr id="4" name="Flèche : droite 3">
            <a:extLst>
              <a:ext uri="{FF2B5EF4-FFF2-40B4-BE49-F238E27FC236}">
                <a16:creationId xmlns:a16="http://schemas.microsoft.com/office/drawing/2014/main" id="{0F7BE4CB-086E-68FA-F3B1-5BD53A515D7F}"/>
              </a:ext>
            </a:extLst>
          </p:cNvPr>
          <p:cNvSpPr/>
          <p:nvPr/>
        </p:nvSpPr>
        <p:spPr>
          <a:xfrm rot="16200000">
            <a:off x="5387232" y="1984076"/>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610E96FB-472D-258E-2EF0-FFCC17B33E8D}"/>
              </a:ext>
            </a:extLst>
          </p:cNvPr>
          <p:cNvSpPr txBox="1"/>
          <p:nvPr/>
        </p:nvSpPr>
        <p:spPr>
          <a:xfrm>
            <a:off x="390345" y="184705"/>
            <a:ext cx="6094562" cy="848694"/>
          </a:xfrm>
          <a:prstGeom prst="rect">
            <a:avLst/>
          </a:prstGeom>
          <a:noFill/>
        </p:spPr>
        <p:txBody>
          <a:bodyPr wrap="square">
            <a:spAutoFit/>
          </a:bodyPr>
          <a:lstStyle/>
          <a:p>
            <a:pPr>
              <a:lnSpc>
                <a:spcPct val="107000"/>
              </a:lnSpc>
              <a:spcAft>
                <a:spcPts val="800"/>
              </a:spcAft>
            </a:pPr>
            <a:r>
              <a:rPr lang="fr-FR" sz="4800" dirty="0">
                <a:effectLst/>
                <a:latin typeface="Palatino Linotype" panose="02040502050505030304" pitchFamily="18" charset="0"/>
                <a:ea typeface="Calibri" panose="020F0502020204030204" pitchFamily="34" charset="0"/>
                <a:cs typeface="Times New Roman" panose="02020603050405020304" pitchFamily="18" charset="0"/>
              </a:rPr>
              <a:t>La place des acteurs ?</a:t>
            </a:r>
            <a:endParaRPr lang="fr-FR"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4CBA0ECA-1241-0D4C-A013-6337B447D0F0}"/>
              </a:ext>
            </a:extLst>
          </p:cNvPr>
          <p:cNvSpPr txBox="1"/>
          <p:nvPr/>
        </p:nvSpPr>
        <p:spPr>
          <a:xfrm>
            <a:off x="4625864" y="1141943"/>
            <a:ext cx="2597887" cy="672364"/>
          </a:xfrm>
          <a:prstGeom prst="rect">
            <a:avLst/>
          </a:prstGeom>
          <a:noFill/>
        </p:spPr>
        <p:txBody>
          <a:bodyPr wrap="square">
            <a:spAutoFit/>
          </a:bodyPr>
          <a:lstStyle/>
          <a:p>
            <a:pPr algn="ctr">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Anticipation, concepts, ruptures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lèche : droite 8">
            <a:extLst>
              <a:ext uri="{FF2B5EF4-FFF2-40B4-BE49-F238E27FC236}">
                <a16:creationId xmlns:a16="http://schemas.microsoft.com/office/drawing/2014/main" id="{77C341BE-7C4B-FFA9-B662-CDCC201A56A6}"/>
              </a:ext>
            </a:extLst>
          </p:cNvPr>
          <p:cNvSpPr/>
          <p:nvPr/>
        </p:nvSpPr>
        <p:spPr>
          <a:xfrm rot="19659298">
            <a:off x="6913596" y="2753159"/>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FE84C9D1-489E-81AE-468E-51070D642931}"/>
              </a:ext>
            </a:extLst>
          </p:cNvPr>
          <p:cNvSpPr txBox="1"/>
          <p:nvPr/>
        </p:nvSpPr>
        <p:spPr>
          <a:xfrm>
            <a:off x="7822577" y="2594190"/>
            <a:ext cx="1320320" cy="376000"/>
          </a:xfrm>
          <a:prstGeom prst="rect">
            <a:avLst/>
          </a:prstGeom>
          <a:noFill/>
        </p:spPr>
        <p:txBody>
          <a:bodyPr wrap="square">
            <a:spAutoFit/>
          </a:bodyPr>
          <a:lstStyle/>
          <a:p>
            <a:pPr>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POC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lèche : droite 11">
            <a:extLst>
              <a:ext uri="{FF2B5EF4-FFF2-40B4-BE49-F238E27FC236}">
                <a16:creationId xmlns:a16="http://schemas.microsoft.com/office/drawing/2014/main" id="{8347A5B2-6A86-F7C4-17BC-85416946D7CB}"/>
              </a:ext>
            </a:extLst>
          </p:cNvPr>
          <p:cNvSpPr/>
          <p:nvPr/>
        </p:nvSpPr>
        <p:spPr>
          <a:xfrm rot="589415">
            <a:off x="7206881" y="4040598"/>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AA6EC485-F30E-4D51-F5B5-A55E11714D0D}"/>
              </a:ext>
            </a:extLst>
          </p:cNvPr>
          <p:cNvSpPr/>
          <p:nvPr/>
        </p:nvSpPr>
        <p:spPr>
          <a:xfrm rot="11909786">
            <a:off x="3677767" y="2603279"/>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797E0FBD-41D5-E1D2-45C4-37453F9B7BAD}"/>
              </a:ext>
            </a:extLst>
          </p:cNvPr>
          <p:cNvSpPr/>
          <p:nvPr/>
        </p:nvSpPr>
        <p:spPr>
          <a:xfrm rot="9774731">
            <a:off x="3488069" y="4342213"/>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560DBD83-C7D4-2CAF-03B5-CFC69EFF1CF6}"/>
              </a:ext>
            </a:extLst>
          </p:cNvPr>
          <p:cNvSpPr txBox="1"/>
          <p:nvPr/>
        </p:nvSpPr>
        <p:spPr>
          <a:xfrm>
            <a:off x="8265972" y="4369158"/>
            <a:ext cx="3048719" cy="369332"/>
          </a:xfrm>
          <a:prstGeom prst="rect">
            <a:avLst/>
          </a:prstGeom>
          <a:noFill/>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Incrémental</a:t>
            </a:r>
            <a:endParaRPr lang="fr-FR" dirty="0"/>
          </a:p>
        </p:txBody>
      </p:sp>
      <p:sp>
        <p:nvSpPr>
          <p:cNvPr id="17" name="Flèche : droite 16">
            <a:extLst>
              <a:ext uri="{FF2B5EF4-FFF2-40B4-BE49-F238E27FC236}">
                <a16:creationId xmlns:a16="http://schemas.microsoft.com/office/drawing/2014/main" id="{AA8386CB-2104-B90F-59AA-EAE1A5E4913B}"/>
              </a:ext>
            </a:extLst>
          </p:cNvPr>
          <p:cNvSpPr/>
          <p:nvPr/>
        </p:nvSpPr>
        <p:spPr>
          <a:xfrm>
            <a:off x="8706790" y="2346565"/>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9669387D-D555-315F-FCA4-E94586DD7716}"/>
              </a:ext>
            </a:extLst>
          </p:cNvPr>
          <p:cNvSpPr txBox="1"/>
          <p:nvPr/>
        </p:nvSpPr>
        <p:spPr>
          <a:xfrm>
            <a:off x="6613276" y="6119807"/>
            <a:ext cx="822124" cy="376000"/>
          </a:xfrm>
          <a:prstGeom prst="rect">
            <a:avLst/>
          </a:prstGeom>
          <a:noFill/>
        </p:spPr>
        <p:txBody>
          <a:bodyPr wrap="square">
            <a:spAutoFit/>
          </a:bodyPr>
          <a:lstStyle/>
          <a:p>
            <a:pPr>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R&amp;D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4ED7F02D-905D-D888-B272-813CCDED9D6A}"/>
              </a:ext>
            </a:extLst>
          </p:cNvPr>
          <p:cNvSpPr txBox="1"/>
          <p:nvPr/>
        </p:nvSpPr>
        <p:spPr>
          <a:xfrm>
            <a:off x="2166911" y="5903205"/>
            <a:ext cx="3666226" cy="376000"/>
          </a:xfrm>
          <a:prstGeom prst="rect">
            <a:avLst/>
          </a:prstGeom>
          <a:noFill/>
        </p:spPr>
        <p:txBody>
          <a:bodyPr wrap="square">
            <a:spAutoFit/>
          </a:bodyPr>
          <a:lstStyle/>
          <a:p>
            <a:pPr>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Professionnalisation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Flèche : droite 21">
            <a:extLst>
              <a:ext uri="{FF2B5EF4-FFF2-40B4-BE49-F238E27FC236}">
                <a16:creationId xmlns:a16="http://schemas.microsoft.com/office/drawing/2014/main" id="{2763DC8B-24E0-852E-29FE-E94858661C25}"/>
              </a:ext>
            </a:extLst>
          </p:cNvPr>
          <p:cNvSpPr/>
          <p:nvPr/>
        </p:nvSpPr>
        <p:spPr>
          <a:xfrm rot="4025376">
            <a:off x="6192907" y="5245694"/>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3935F756-2D8E-6391-0887-2D8E956CF948}"/>
              </a:ext>
            </a:extLst>
          </p:cNvPr>
          <p:cNvSpPr/>
          <p:nvPr/>
        </p:nvSpPr>
        <p:spPr>
          <a:xfrm rot="8289154">
            <a:off x="4242306" y="5304081"/>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509D95D9-0602-F432-7BC3-BD1F235B20D0}"/>
              </a:ext>
            </a:extLst>
          </p:cNvPr>
          <p:cNvSpPr txBox="1"/>
          <p:nvPr/>
        </p:nvSpPr>
        <p:spPr>
          <a:xfrm>
            <a:off x="2004892" y="4723166"/>
            <a:ext cx="6094562" cy="376000"/>
          </a:xfrm>
          <a:prstGeom prst="rect">
            <a:avLst/>
          </a:prstGeom>
          <a:noFill/>
        </p:spPr>
        <p:txBody>
          <a:bodyPr wrap="square">
            <a:spAutoFit/>
          </a:bodyPr>
          <a:lstStyle/>
          <a:p>
            <a:pPr>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Applications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ZoneTexte 26">
            <a:extLst>
              <a:ext uri="{FF2B5EF4-FFF2-40B4-BE49-F238E27FC236}">
                <a16:creationId xmlns:a16="http://schemas.microsoft.com/office/drawing/2014/main" id="{E3C7298F-60D0-9FED-71C1-3A2EC2008B99}"/>
              </a:ext>
            </a:extLst>
          </p:cNvPr>
          <p:cNvSpPr txBox="1"/>
          <p:nvPr/>
        </p:nvSpPr>
        <p:spPr>
          <a:xfrm>
            <a:off x="2351174" y="2660146"/>
            <a:ext cx="6094562" cy="376000"/>
          </a:xfrm>
          <a:prstGeom prst="rect">
            <a:avLst/>
          </a:prstGeom>
          <a:noFill/>
        </p:spPr>
        <p:txBody>
          <a:bodyPr wrap="square">
            <a:spAutoFit/>
          </a:bodyPr>
          <a:lstStyle/>
          <a:p>
            <a:pPr>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Problèmes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Texte 28">
            <a:extLst>
              <a:ext uri="{FF2B5EF4-FFF2-40B4-BE49-F238E27FC236}">
                <a16:creationId xmlns:a16="http://schemas.microsoft.com/office/drawing/2014/main" id="{4DD768A6-8971-7813-BD63-809506E6C629}"/>
              </a:ext>
            </a:extLst>
          </p:cNvPr>
          <p:cNvSpPr txBox="1"/>
          <p:nvPr/>
        </p:nvSpPr>
        <p:spPr>
          <a:xfrm>
            <a:off x="9713002" y="2594190"/>
            <a:ext cx="1735105" cy="369332"/>
          </a:xfrm>
          <a:prstGeom prst="rect">
            <a:avLst/>
          </a:prstGeom>
          <a:noFill/>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Innovation </a:t>
            </a:r>
            <a:endParaRPr lang="fr-FR" dirty="0"/>
          </a:p>
        </p:txBody>
      </p:sp>
      <p:sp>
        <p:nvSpPr>
          <p:cNvPr id="30" name="Flèche : droite 29">
            <a:extLst>
              <a:ext uri="{FF2B5EF4-FFF2-40B4-BE49-F238E27FC236}">
                <a16:creationId xmlns:a16="http://schemas.microsoft.com/office/drawing/2014/main" id="{FAFE4BBD-209F-C341-5961-C4765A02D65D}"/>
              </a:ext>
            </a:extLst>
          </p:cNvPr>
          <p:cNvSpPr/>
          <p:nvPr/>
        </p:nvSpPr>
        <p:spPr>
          <a:xfrm rot="20569416">
            <a:off x="7043467" y="3062972"/>
            <a:ext cx="992038" cy="871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3715D7DE-6A90-5147-174B-EC4A441FF634}"/>
              </a:ext>
            </a:extLst>
          </p:cNvPr>
          <p:cNvSpPr txBox="1"/>
          <p:nvPr/>
        </p:nvSpPr>
        <p:spPr>
          <a:xfrm>
            <a:off x="8002031" y="3190632"/>
            <a:ext cx="1538935" cy="369332"/>
          </a:xfrm>
          <a:prstGeom prst="rect">
            <a:avLst/>
          </a:prstGeom>
          <a:noFill/>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Invention</a:t>
            </a:r>
            <a:endParaRPr lang="fr-FR" dirty="0"/>
          </a:p>
        </p:txBody>
      </p:sp>
      <p:sp>
        <p:nvSpPr>
          <p:cNvPr id="34" name="Ellipse 33">
            <a:extLst>
              <a:ext uri="{FF2B5EF4-FFF2-40B4-BE49-F238E27FC236}">
                <a16:creationId xmlns:a16="http://schemas.microsoft.com/office/drawing/2014/main" id="{C3249C4C-430E-A3D8-E728-E0E09DD877C5}"/>
              </a:ext>
            </a:extLst>
          </p:cNvPr>
          <p:cNvSpPr/>
          <p:nvPr/>
        </p:nvSpPr>
        <p:spPr>
          <a:xfrm>
            <a:off x="7494283" y="1414642"/>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D37A9670-8C2A-DE4E-19EA-1B98814B6C85}"/>
              </a:ext>
            </a:extLst>
          </p:cNvPr>
          <p:cNvSpPr/>
          <p:nvPr/>
        </p:nvSpPr>
        <p:spPr>
          <a:xfrm>
            <a:off x="8360922" y="2665600"/>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CF818198-6107-FB5B-AF39-D260B2A453E2}"/>
              </a:ext>
            </a:extLst>
          </p:cNvPr>
          <p:cNvSpPr/>
          <p:nvPr/>
        </p:nvSpPr>
        <p:spPr>
          <a:xfrm>
            <a:off x="7984929" y="4680416"/>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8B90C67-637F-B2DA-6BE5-08A5CDFA70AB}"/>
              </a:ext>
            </a:extLst>
          </p:cNvPr>
          <p:cNvSpPr/>
          <p:nvPr/>
        </p:nvSpPr>
        <p:spPr>
          <a:xfrm>
            <a:off x="7143856" y="5655115"/>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8A8CCDD0-CF64-562B-D5A7-25501FB5B17C}"/>
              </a:ext>
            </a:extLst>
          </p:cNvPr>
          <p:cNvSpPr/>
          <p:nvPr/>
        </p:nvSpPr>
        <p:spPr>
          <a:xfrm>
            <a:off x="3371161" y="5395730"/>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0CC1530E-0869-24E2-3C4A-D41F398080D8}"/>
              </a:ext>
            </a:extLst>
          </p:cNvPr>
          <p:cNvSpPr/>
          <p:nvPr/>
        </p:nvSpPr>
        <p:spPr>
          <a:xfrm>
            <a:off x="2624680" y="4058186"/>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DC1A5511-A508-6F4A-A54B-8B0B859F6521}"/>
              </a:ext>
            </a:extLst>
          </p:cNvPr>
          <p:cNvSpPr/>
          <p:nvPr/>
        </p:nvSpPr>
        <p:spPr>
          <a:xfrm>
            <a:off x="2624680" y="2114723"/>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6C13140-DADD-7AC8-3795-3E8FEDA27E47}"/>
              </a:ext>
            </a:extLst>
          </p:cNvPr>
          <p:cNvSpPr/>
          <p:nvPr/>
        </p:nvSpPr>
        <p:spPr>
          <a:xfrm rot="3319253">
            <a:off x="4311368" y="2275755"/>
            <a:ext cx="1217200" cy="157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 courbe vers la gauche 41">
            <a:extLst>
              <a:ext uri="{FF2B5EF4-FFF2-40B4-BE49-F238E27FC236}">
                <a16:creationId xmlns:a16="http://schemas.microsoft.com/office/drawing/2014/main" id="{96562E0E-6CC7-EBAE-4911-4B8D328FA4DA}"/>
              </a:ext>
            </a:extLst>
          </p:cNvPr>
          <p:cNvSpPr/>
          <p:nvPr/>
        </p:nvSpPr>
        <p:spPr>
          <a:xfrm rot="14312057">
            <a:off x="4295098" y="1251916"/>
            <a:ext cx="982545" cy="1472699"/>
          </a:xfrm>
          <a:prstGeom prst="curved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3" name="Flèche : double flèche horizontale 42">
            <a:extLst>
              <a:ext uri="{FF2B5EF4-FFF2-40B4-BE49-F238E27FC236}">
                <a16:creationId xmlns:a16="http://schemas.microsoft.com/office/drawing/2014/main" id="{8715F0F9-103D-F7EC-69B1-15598B44E0EE}"/>
              </a:ext>
            </a:extLst>
          </p:cNvPr>
          <p:cNvSpPr/>
          <p:nvPr/>
        </p:nvSpPr>
        <p:spPr>
          <a:xfrm rot="1974460">
            <a:off x="6329856" y="2326514"/>
            <a:ext cx="994138" cy="273525"/>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 double flèche horizontale 43">
            <a:extLst>
              <a:ext uri="{FF2B5EF4-FFF2-40B4-BE49-F238E27FC236}">
                <a16:creationId xmlns:a16="http://schemas.microsoft.com/office/drawing/2014/main" id="{06642782-5DB7-205E-8A14-FEDCFFFD7905}"/>
              </a:ext>
            </a:extLst>
          </p:cNvPr>
          <p:cNvSpPr/>
          <p:nvPr/>
        </p:nvSpPr>
        <p:spPr>
          <a:xfrm rot="5552256">
            <a:off x="8051869" y="3809246"/>
            <a:ext cx="787733" cy="273525"/>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 double flèche horizontale 44">
            <a:extLst>
              <a:ext uri="{FF2B5EF4-FFF2-40B4-BE49-F238E27FC236}">
                <a16:creationId xmlns:a16="http://schemas.microsoft.com/office/drawing/2014/main" id="{7B1002E2-133F-6800-1F53-1DF8FA90B4F6}"/>
              </a:ext>
            </a:extLst>
          </p:cNvPr>
          <p:cNvSpPr/>
          <p:nvPr/>
        </p:nvSpPr>
        <p:spPr>
          <a:xfrm rot="7575397">
            <a:off x="7225860" y="5146078"/>
            <a:ext cx="787733" cy="273525"/>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 double flèche horizontale 45">
            <a:extLst>
              <a:ext uri="{FF2B5EF4-FFF2-40B4-BE49-F238E27FC236}">
                <a16:creationId xmlns:a16="http://schemas.microsoft.com/office/drawing/2014/main" id="{5AF9F87F-1F94-B2CC-6B4B-CE657016578F}"/>
              </a:ext>
            </a:extLst>
          </p:cNvPr>
          <p:cNvSpPr/>
          <p:nvPr/>
        </p:nvSpPr>
        <p:spPr>
          <a:xfrm rot="10800000">
            <a:off x="5070526" y="6042831"/>
            <a:ext cx="1414380" cy="273525"/>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 double flèche horizontale 46">
            <a:extLst>
              <a:ext uri="{FF2B5EF4-FFF2-40B4-BE49-F238E27FC236}">
                <a16:creationId xmlns:a16="http://schemas.microsoft.com/office/drawing/2014/main" id="{72F35B54-A942-FE9F-F670-C128FC1DC478}"/>
              </a:ext>
            </a:extLst>
          </p:cNvPr>
          <p:cNvSpPr/>
          <p:nvPr/>
        </p:nvSpPr>
        <p:spPr>
          <a:xfrm rot="14463274">
            <a:off x="2636570" y="5334642"/>
            <a:ext cx="787733" cy="273525"/>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 double flèche horizontale 47">
            <a:extLst>
              <a:ext uri="{FF2B5EF4-FFF2-40B4-BE49-F238E27FC236}">
                <a16:creationId xmlns:a16="http://schemas.microsoft.com/office/drawing/2014/main" id="{A83105AF-C924-C95A-095E-5193E8B5A628}"/>
              </a:ext>
            </a:extLst>
          </p:cNvPr>
          <p:cNvSpPr/>
          <p:nvPr/>
        </p:nvSpPr>
        <p:spPr>
          <a:xfrm rot="16200000">
            <a:off x="2044423" y="3430650"/>
            <a:ext cx="1086511" cy="273525"/>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21261803-7894-4B77-EB45-DFADEA4DDA3C}"/>
              </a:ext>
            </a:extLst>
          </p:cNvPr>
          <p:cNvSpPr txBox="1"/>
          <p:nvPr/>
        </p:nvSpPr>
        <p:spPr>
          <a:xfrm>
            <a:off x="7668884" y="1414641"/>
            <a:ext cx="1171952" cy="594227"/>
          </a:xfrm>
          <a:prstGeom prst="rect">
            <a:avLst/>
          </a:prstGeom>
          <a:noFill/>
        </p:spPr>
        <p:txBody>
          <a:bodyPr wrap="square">
            <a:spAutoFit/>
          </a:bodyPr>
          <a:lstStyle/>
          <a:p>
            <a:r>
              <a:rPr lang="fr-FR"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1</a:t>
            </a:r>
            <a:endParaRPr lang="fr-FR" sz="3200" dirty="0">
              <a:solidFill>
                <a:schemeClr val="bg1"/>
              </a:solidFill>
            </a:endParaRPr>
          </a:p>
        </p:txBody>
      </p:sp>
      <p:sp>
        <p:nvSpPr>
          <p:cNvPr id="52" name="ZoneTexte 51">
            <a:extLst>
              <a:ext uri="{FF2B5EF4-FFF2-40B4-BE49-F238E27FC236}">
                <a16:creationId xmlns:a16="http://schemas.microsoft.com/office/drawing/2014/main" id="{4F3046CA-CB02-AD07-AE47-BDC5958634A2}"/>
              </a:ext>
            </a:extLst>
          </p:cNvPr>
          <p:cNvSpPr txBox="1"/>
          <p:nvPr/>
        </p:nvSpPr>
        <p:spPr>
          <a:xfrm>
            <a:off x="8518784" y="2677802"/>
            <a:ext cx="577190" cy="584775"/>
          </a:xfrm>
          <a:prstGeom prst="rect">
            <a:avLst/>
          </a:prstGeom>
          <a:noFill/>
        </p:spPr>
        <p:txBody>
          <a:bodyPr wrap="square">
            <a:spAutoFit/>
          </a:bodyPr>
          <a:lstStyle/>
          <a:p>
            <a:r>
              <a:rPr lang="fr-FR"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2</a:t>
            </a:r>
            <a:endParaRPr lang="fr-FR" sz="3200" dirty="0">
              <a:solidFill>
                <a:schemeClr val="bg1"/>
              </a:solidFill>
            </a:endParaRPr>
          </a:p>
        </p:txBody>
      </p:sp>
      <p:sp>
        <p:nvSpPr>
          <p:cNvPr id="54" name="ZoneTexte 53">
            <a:extLst>
              <a:ext uri="{FF2B5EF4-FFF2-40B4-BE49-F238E27FC236}">
                <a16:creationId xmlns:a16="http://schemas.microsoft.com/office/drawing/2014/main" id="{F09FC9EF-026A-3BD1-2BA7-CACF0A1A3B66}"/>
              </a:ext>
            </a:extLst>
          </p:cNvPr>
          <p:cNvSpPr txBox="1"/>
          <p:nvPr/>
        </p:nvSpPr>
        <p:spPr>
          <a:xfrm>
            <a:off x="8154217" y="4700323"/>
            <a:ext cx="891172" cy="584775"/>
          </a:xfrm>
          <a:prstGeom prst="rect">
            <a:avLst/>
          </a:prstGeom>
          <a:noFill/>
        </p:spPr>
        <p:txBody>
          <a:bodyPr wrap="square">
            <a:spAutoFit/>
          </a:bodyPr>
          <a:lstStyle/>
          <a:p>
            <a:r>
              <a:rPr lang="fr-FR"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3</a:t>
            </a:r>
            <a:endParaRPr lang="fr-FR" sz="3200" dirty="0">
              <a:solidFill>
                <a:schemeClr val="bg1"/>
              </a:solidFill>
            </a:endParaRPr>
          </a:p>
        </p:txBody>
      </p:sp>
      <p:sp>
        <p:nvSpPr>
          <p:cNvPr id="56" name="ZoneTexte 55">
            <a:extLst>
              <a:ext uri="{FF2B5EF4-FFF2-40B4-BE49-F238E27FC236}">
                <a16:creationId xmlns:a16="http://schemas.microsoft.com/office/drawing/2014/main" id="{BCC8DCA1-C5AD-04B2-6158-06B78092281D}"/>
              </a:ext>
            </a:extLst>
          </p:cNvPr>
          <p:cNvSpPr txBox="1"/>
          <p:nvPr/>
        </p:nvSpPr>
        <p:spPr>
          <a:xfrm>
            <a:off x="7282862" y="5654583"/>
            <a:ext cx="95537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4</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ZoneTexte 57">
            <a:extLst>
              <a:ext uri="{FF2B5EF4-FFF2-40B4-BE49-F238E27FC236}">
                <a16:creationId xmlns:a16="http://schemas.microsoft.com/office/drawing/2014/main" id="{D0C817F3-2676-2470-42DA-6D401A77B31C}"/>
              </a:ext>
            </a:extLst>
          </p:cNvPr>
          <p:cNvSpPr txBox="1"/>
          <p:nvPr/>
        </p:nvSpPr>
        <p:spPr>
          <a:xfrm>
            <a:off x="3555335" y="5387180"/>
            <a:ext cx="60945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5</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ZoneTexte 59">
            <a:extLst>
              <a:ext uri="{FF2B5EF4-FFF2-40B4-BE49-F238E27FC236}">
                <a16:creationId xmlns:a16="http://schemas.microsoft.com/office/drawing/2014/main" id="{A89892FB-8733-EF17-3A4D-D051692842FD}"/>
              </a:ext>
            </a:extLst>
          </p:cNvPr>
          <p:cNvSpPr txBox="1"/>
          <p:nvPr/>
        </p:nvSpPr>
        <p:spPr>
          <a:xfrm>
            <a:off x="2785856" y="4041566"/>
            <a:ext cx="60945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6</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ZoneTexte 61">
            <a:extLst>
              <a:ext uri="{FF2B5EF4-FFF2-40B4-BE49-F238E27FC236}">
                <a16:creationId xmlns:a16="http://schemas.microsoft.com/office/drawing/2014/main" id="{DAA618D2-5085-9505-1BE9-35E74796DFD7}"/>
              </a:ext>
            </a:extLst>
          </p:cNvPr>
          <p:cNvSpPr txBox="1"/>
          <p:nvPr/>
        </p:nvSpPr>
        <p:spPr>
          <a:xfrm>
            <a:off x="2785855" y="2149011"/>
            <a:ext cx="635598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7</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17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F86F351-7B0C-3EB1-4299-A1CA924A56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737" y="1302588"/>
            <a:ext cx="11652526" cy="5477774"/>
          </a:xfrm>
          <a:prstGeom prst="rect">
            <a:avLst/>
          </a:prstGeom>
          <a:noFill/>
          <a:ln>
            <a:noFill/>
          </a:ln>
        </p:spPr>
      </p:pic>
      <p:pic>
        <p:nvPicPr>
          <p:cNvPr id="3" name="Image 2">
            <a:extLst>
              <a:ext uri="{FF2B5EF4-FFF2-40B4-BE49-F238E27FC236}">
                <a16:creationId xmlns:a16="http://schemas.microsoft.com/office/drawing/2014/main" id="{5CC99B7C-F3C7-75DE-34BC-0282E8D430DC}"/>
              </a:ext>
            </a:extLst>
          </p:cNvPr>
          <p:cNvPicPr>
            <a:picLocks noChangeAspect="1"/>
          </p:cNvPicPr>
          <p:nvPr/>
        </p:nvPicPr>
        <p:blipFill>
          <a:blip r:embed="rId3"/>
          <a:stretch>
            <a:fillRect/>
          </a:stretch>
        </p:blipFill>
        <p:spPr>
          <a:xfrm>
            <a:off x="1380226" y="77638"/>
            <a:ext cx="10691003" cy="1224950"/>
          </a:xfrm>
          <a:prstGeom prst="rect">
            <a:avLst/>
          </a:prstGeom>
        </p:spPr>
      </p:pic>
    </p:spTree>
    <p:extLst>
      <p:ext uri="{BB962C8B-B14F-4D97-AF65-F5344CB8AC3E}">
        <p14:creationId xmlns:p14="http://schemas.microsoft.com/office/powerpoint/2010/main" val="376576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2C4E498-911A-C489-CBC0-896CC22BF0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970" y="635663"/>
            <a:ext cx="7341079" cy="4637565"/>
          </a:xfrm>
          <a:prstGeom prst="rect">
            <a:avLst/>
          </a:prstGeom>
          <a:noFill/>
          <a:ln>
            <a:noFill/>
          </a:ln>
        </p:spPr>
      </p:pic>
      <p:pic>
        <p:nvPicPr>
          <p:cNvPr id="3" name="Image 2">
            <a:extLst>
              <a:ext uri="{FF2B5EF4-FFF2-40B4-BE49-F238E27FC236}">
                <a16:creationId xmlns:a16="http://schemas.microsoft.com/office/drawing/2014/main" id="{6B311E73-C9ED-DB6F-54BF-4717EEF30C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920" y="3821502"/>
            <a:ext cx="4197727" cy="2870368"/>
          </a:xfrm>
          <a:prstGeom prst="rect">
            <a:avLst/>
          </a:prstGeom>
          <a:noFill/>
          <a:ln>
            <a:noFill/>
          </a:ln>
        </p:spPr>
      </p:pic>
      <p:sp>
        <p:nvSpPr>
          <p:cNvPr id="5" name="ZoneTexte 4">
            <a:extLst>
              <a:ext uri="{FF2B5EF4-FFF2-40B4-BE49-F238E27FC236}">
                <a16:creationId xmlns:a16="http://schemas.microsoft.com/office/drawing/2014/main" id="{243A7E20-BEFD-867B-6C5D-5D36EC854433}"/>
              </a:ext>
            </a:extLst>
          </p:cNvPr>
          <p:cNvSpPr txBox="1"/>
          <p:nvPr/>
        </p:nvSpPr>
        <p:spPr>
          <a:xfrm flipH="1">
            <a:off x="8267957" y="3353144"/>
            <a:ext cx="3485073" cy="376000"/>
          </a:xfrm>
          <a:prstGeom prst="rect">
            <a:avLst/>
          </a:prstGeom>
          <a:noFill/>
        </p:spPr>
        <p:txBody>
          <a:bodyPr wrap="square">
            <a:spAutoFit/>
          </a:bodyPr>
          <a:lstStyle/>
          <a:p>
            <a:pP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Un exemple, l’impression 4D</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76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D8862D25-A975-B0AC-1F8B-795D4016424A}"/>
              </a:ext>
            </a:extLst>
          </p:cNvPr>
          <p:cNvSpPr/>
          <p:nvPr/>
        </p:nvSpPr>
        <p:spPr>
          <a:xfrm>
            <a:off x="993641" y="571021"/>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E228705E-3AFC-20D1-EDE9-EC42EB9250D4}"/>
              </a:ext>
            </a:extLst>
          </p:cNvPr>
          <p:cNvSpPr>
            <a:spLocks noGrp="1"/>
          </p:cNvSpPr>
          <p:nvPr>
            <p:ph type="title"/>
          </p:nvPr>
        </p:nvSpPr>
        <p:spPr>
          <a:xfrm>
            <a:off x="838200" y="365125"/>
            <a:ext cx="10515600" cy="1020973"/>
          </a:xfrm>
          <a:ln>
            <a:solidFill>
              <a:schemeClr val="accent1"/>
            </a:solidFill>
          </a:ln>
        </p:spPr>
        <p:txBody>
          <a:bodyPr/>
          <a:lstStyle/>
          <a:p>
            <a:pPr algn="ctr"/>
            <a:r>
              <a:rPr lang="fr-FR" dirty="0">
                <a:latin typeface="Palatino Linotype" panose="02040502050505030304" pitchFamily="18" charset="0"/>
              </a:rPr>
              <a:t>Avant le big-bang de l’idée</a:t>
            </a:r>
          </a:p>
        </p:txBody>
      </p:sp>
      <p:sp>
        <p:nvSpPr>
          <p:cNvPr id="7" name="ZoneTexte 6">
            <a:extLst>
              <a:ext uri="{FF2B5EF4-FFF2-40B4-BE49-F238E27FC236}">
                <a16:creationId xmlns:a16="http://schemas.microsoft.com/office/drawing/2014/main" id="{5FE908C4-14F5-08D2-3ED4-750098B6D964}"/>
              </a:ext>
            </a:extLst>
          </p:cNvPr>
          <p:cNvSpPr txBox="1"/>
          <p:nvPr/>
        </p:nvSpPr>
        <p:spPr>
          <a:xfrm>
            <a:off x="1189726" y="571021"/>
            <a:ext cx="6094562" cy="584775"/>
          </a:xfrm>
          <a:prstGeom prst="rect">
            <a:avLst/>
          </a:prstGeom>
          <a:noFill/>
        </p:spPr>
        <p:txBody>
          <a:bodyPr wrap="square">
            <a:spAutoFit/>
          </a:bodyPr>
          <a:lstStyle/>
          <a:p>
            <a:r>
              <a:rPr lang="fr-FR"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1</a:t>
            </a:r>
            <a:endParaRPr lang="fr-FR" sz="3200" dirty="0">
              <a:solidFill>
                <a:schemeClr val="bg1"/>
              </a:solidFill>
            </a:endParaRPr>
          </a:p>
        </p:txBody>
      </p:sp>
      <p:pic>
        <p:nvPicPr>
          <p:cNvPr id="9" name="Image 8">
            <a:extLst>
              <a:ext uri="{FF2B5EF4-FFF2-40B4-BE49-F238E27FC236}">
                <a16:creationId xmlns:a16="http://schemas.microsoft.com/office/drawing/2014/main" id="{AFEFBDB7-015E-6C24-F4E3-C9EDA8876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6" y="4717622"/>
            <a:ext cx="3397818" cy="2045486"/>
          </a:xfrm>
          <a:prstGeom prst="rect">
            <a:avLst/>
          </a:prstGeom>
        </p:spPr>
      </p:pic>
      <p:pic>
        <p:nvPicPr>
          <p:cNvPr id="2" name="Image 1">
            <a:extLst>
              <a:ext uri="{FF2B5EF4-FFF2-40B4-BE49-F238E27FC236}">
                <a16:creationId xmlns:a16="http://schemas.microsoft.com/office/drawing/2014/main" id="{0120C23F-B7D4-755E-6C9B-4B4C96674D09}"/>
              </a:ext>
            </a:extLst>
          </p:cNvPr>
          <p:cNvPicPr>
            <a:picLocks noChangeAspect="1"/>
          </p:cNvPicPr>
          <p:nvPr/>
        </p:nvPicPr>
        <p:blipFill>
          <a:blip r:embed="rId3"/>
          <a:stretch>
            <a:fillRect/>
          </a:stretch>
        </p:blipFill>
        <p:spPr>
          <a:xfrm>
            <a:off x="400322" y="1852146"/>
            <a:ext cx="2888577" cy="1890285"/>
          </a:xfrm>
          <a:prstGeom prst="rect">
            <a:avLst/>
          </a:prstGeom>
        </p:spPr>
      </p:pic>
      <p:sp>
        <p:nvSpPr>
          <p:cNvPr id="6" name="ZoneTexte 5">
            <a:extLst>
              <a:ext uri="{FF2B5EF4-FFF2-40B4-BE49-F238E27FC236}">
                <a16:creationId xmlns:a16="http://schemas.microsoft.com/office/drawing/2014/main" id="{DEB7D6B6-F94D-139C-D7C0-064D327ED57E}"/>
              </a:ext>
            </a:extLst>
          </p:cNvPr>
          <p:cNvSpPr txBox="1"/>
          <p:nvPr/>
        </p:nvSpPr>
        <p:spPr>
          <a:xfrm>
            <a:off x="4237007" y="1621845"/>
            <a:ext cx="4237007" cy="376000"/>
          </a:xfrm>
          <a:prstGeom prst="rect">
            <a:avLst/>
          </a:prstGeom>
          <a:noFill/>
        </p:spPr>
        <p:txBody>
          <a:bodyPr wrap="square">
            <a:spAutoFit/>
          </a:bodyPr>
          <a:lstStyle/>
          <a:p>
            <a:pP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Embauches de personnels « formatés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0CC898F4-CA9F-F8F3-B1ED-D03F334748F5}"/>
              </a:ext>
            </a:extLst>
          </p:cNvPr>
          <p:cNvSpPr txBox="1"/>
          <p:nvPr/>
        </p:nvSpPr>
        <p:spPr>
          <a:xfrm>
            <a:off x="4260011" y="1997845"/>
            <a:ext cx="7664571" cy="1762855"/>
          </a:xfrm>
          <a:prstGeom prst="rect">
            <a:avLst/>
          </a:prstGeom>
          <a:noFill/>
          <a:ln>
            <a:solidFill>
              <a:schemeClr val="accent1"/>
            </a:solidFill>
          </a:ln>
        </p:spPr>
        <p:txBody>
          <a:bodyPr wrap="square">
            <a:spAutoFit/>
          </a:bodyPr>
          <a:lstStyle/>
          <a:p>
            <a:pP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Pré-idée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2400" kern="100" dirty="0">
                <a:effectLst/>
                <a:latin typeface="Palatino Linotype" panose="02040502050505030304" pitchFamily="18" charset="0"/>
                <a:ea typeface="Calibri" panose="020F0502020204030204" pitchFamily="34" charset="0"/>
                <a:cs typeface="Times New Roman" panose="02020603050405020304" pitchFamily="18" charset="0"/>
              </a:rPr>
              <a:t>«</a:t>
            </a:r>
            <a:r>
              <a:rPr lang="fr-FR" sz="2400" b="1"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fr-FR" sz="2400" b="1" u="sng" kern="100" dirty="0">
                <a:solidFill>
                  <a:srgbClr val="FF0000"/>
                </a:solidFill>
                <a:latin typeface="Palatino Linotype" panose="02040502050505030304" pitchFamily="18" charset="0"/>
                <a:ea typeface="Calibri" panose="020F0502020204030204" pitchFamily="34" charset="0"/>
                <a:cs typeface="Times New Roman" panose="02020603050405020304" pitchFamily="18" charset="0"/>
              </a:rPr>
              <a:t>Appréhension confuse </a:t>
            </a:r>
            <a:r>
              <a:rPr lang="fr-FR" sz="2400" kern="100" dirty="0">
                <a:effectLst/>
                <a:latin typeface="Palatino Linotype" panose="02040502050505030304" pitchFamily="18" charset="0"/>
                <a:ea typeface="Calibri" panose="020F0502020204030204" pitchFamily="34" charset="0"/>
                <a:cs typeface="Times New Roman" panose="02020603050405020304" pitchFamily="18" charset="0"/>
              </a:rPr>
              <a:t>» </a:t>
            </a: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stabilisée par d’autres savoirs (dont les siens, à l’exemple de la 3D)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Echange interdisciplinaire et clarification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Bricolage savant pour réaliser une preuve de concept.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EE79670F-025C-B9EC-AB06-AEC6FD98A422}"/>
              </a:ext>
            </a:extLst>
          </p:cNvPr>
          <p:cNvPicPr>
            <a:picLocks noChangeAspect="1"/>
          </p:cNvPicPr>
          <p:nvPr/>
        </p:nvPicPr>
        <p:blipFill>
          <a:blip r:embed="rId4"/>
          <a:stretch>
            <a:fillRect/>
          </a:stretch>
        </p:blipFill>
        <p:spPr>
          <a:xfrm>
            <a:off x="3613834" y="3742431"/>
            <a:ext cx="8310748" cy="3020677"/>
          </a:xfrm>
          <a:prstGeom prst="rect">
            <a:avLst/>
          </a:prstGeom>
        </p:spPr>
      </p:pic>
      <p:pic>
        <p:nvPicPr>
          <p:cNvPr id="3" name="Image 2">
            <a:extLst>
              <a:ext uri="{FF2B5EF4-FFF2-40B4-BE49-F238E27FC236}">
                <a16:creationId xmlns:a16="http://schemas.microsoft.com/office/drawing/2014/main" id="{51A6399E-9DA6-F1F7-6738-324999DF3E02}"/>
              </a:ext>
            </a:extLst>
          </p:cNvPr>
          <p:cNvPicPr>
            <a:picLocks noChangeAspect="1"/>
          </p:cNvPicPr>
          <p:nvPr/>
        </p:nvPicPr>
        <p:blipFill>
          <a:blip r:embed="rId5"/>
          <a:stretch>
            <a:fillRect/>
          </a:stretch>
        </p:blipFill>
        <p:spPr>
          <a:xfrm>
            <a:off x="8376249" y="1356915"/>
            <a:ext cx="1155937" cy="957777"/>
          </a:xfrm>
          <a:prstGeom prst="rect">
            <a:avLst/>
          </a:prstGeom>
        </p:spPr>
      </p:pic>
      <p:pic>
        <p:nvPicPr>
          <p:cNvPr id="8" name="Image 7">
            <a:extLst>
              <a:ext uri="{FF2B5EF4-FFF2-40B4-BE49-F238E27FC236}">
                <a16:creationId xmlns:a16="http://schemas.microsoft.com/office/drawing/2014/main" id="{B2961062-943F-5DC3-5288-102B3CAC0003}"/>
              </a:ext>
            </a:extLst>
          </p:cNvPr>
          <p:cNvPicPr>
            <a:picLocks noChangeAspect="1"/>
          </p:cNvPicPr>
          <p:nvPr/>
        </p:nvPicPr>
        <p:blipFill>
          <a:blip r:embed="rId5"/>
          <a:stretch>
            <a:fillRect/>
          </a:stretch>
        </p:blipFill>
        <p:spPr>
          <a:xfrm>
            <a:off x="10409303" y="2904241"/>
            <a:ext cx="1011608" cy="838190"/>
          </a:xfrm>
          <a:prstGeom prst="rect">
            <a:avLst/>
          </a:prstGeom>
        </p:spPr>
      </p:pic>
    </p:spTree>
    <p:extLst>
      <p:ext uri="{BB962C8B-B14F-4D97-AF65-F5344CB8AC3E}">
        <p14:creationId xmlns:p14="http://schemas.microsoft.com/office/powerpoint/2010/main" val="159044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A3F0E-653A-E42B-F75F-DE19713763BC}"/>
              </a:ext>
            </a:extLst>
          </p:cNvPr>
          <p:cNvSpPr>
            <a:spLocks noGrp="1"/>
          </p:cNvSpPr>
          <p:nvPr>
            <p:ph type="title"/>
          </p:nvPr>
        </p:nvSpPr>
        <p:spPr>
          <a:xfrm>
            <a:off x="838200" y="365126"/>
            <a:ext cx="10515600" cy="1066860"/>
          </a:xfrm>
          <a:ln>
            <a:solidFill>
              <a:schemeClr val="accent1"/>
            </a:solidFill>
          </a:ln>
        </p:spPr>
        <p:txBody>
          <a:bodyPr/>
          <a:lstStyle/>
          <a:p>
            <a:pPr algn="ctr"/>
            <a:r>
              <a:rPr lang="fr-FR" dirty="0">
                <a:latin typeface="Palatino Linotype" panose="02040502050505030304" pitchFamily="18" charset="0"/>
              </a:rPr>
              <a:t>Mise en forme de l’idée</a:t>
            </a:r>
          </a:p>
        </p:txBody>
      </p:sp>
      <p:sp>
        <p:nvSpPr>
          <p:cNvPr id="3" name="Ellipse 2">
            <a:extLst>
              <a:ext uri="{FF2B5EF4-FFF2-40B4-BE49-F238E27FC236}">
                <a16:creationId xmlns:a16="http://schemas.microsoft.com/office/drawing/2014/main" id="{76E94E2D-C07C-043E-D16E-FEDEC5ED72F2}"/>
              </a:ext>
            </a:extLst>
          </p:cNvPr>
          <p:cNvSpPr/>
          <p:nvPr/>
        </p:nvSpPr>
        <p:spPr>
          <a:xfrm>
            <a:off x="1033896" y="593966"/>
            <a:ext cx="1338367"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1bis</a:t>
            </a:r>
            <a:endParaRPr lang="fr-FR" sz="3200" dirty="0">
              <a:solidFill>
                <a:schemeClr val="bg1"/>
              </a:solidFill>
            </a:endParaRPr>
          </a:p>
        </p:txBody>
      </p:sp>
      <p:pic>
        <p:nvPicPr>
          <p:cNvPr id="5" name="Image 4">
            <a:extLst>
              <a:ext uri="{FF2B5EF4-FFF2-40B4-BE49-F238E27FC236}">
                <a16:creationId xmlns:a16="http://schemas.microsoft.com/office/drawing/2014/main" id="{C6A96D35-9B79-9FB4-BFE0-6648553AA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8" y="1719458"/>
            <a:ext cx="4514490" cy="4717277"/>
          </a:xfrm>
          <a:prstGeom prst="rect">
            <a:avLst/>
          </a:prstGeom>
        </p:spPr>
      </p:pic>
      <p:sp>
        <p:nvSpPr>
          <p:cNvPr id="6" name="ZoneTexte 5">
            <a:extLst>
              <a:ext uri="{FF2B5EF4-FFF2-40B4-BE49-F238E27FC236}">
                <a16:creationId xmlns:a16="http://schemas.microsoft.com/office/drawing/2014/main" id="{817F140D-A7BA-074C-40E8-C3441A34507F}"/>
              </a:ext>
            </a:extLst>
          </p:cNvPr>
          <p:cNvSpPr txBox="1"/>
          <p:nvPr/>
        </p:nvSpPr>
        <p:spPr>
          <a:xfrm>
            <a:off x="4928560" y="1719458"/>
            <a:ext cx="7151587" cy="4920065"/>
          </a:xfrm>
          <a:prstGeom prst="rect">
            <a:avLst/>
          </a:prstGeom>
          <a:solidFill>
            <a:schemeClr val="accent5">
              <a:lumMod val="20000"/>
              <a:lumOff val="80000"/>
            </a:schemeClr>
          </a:solidFill>
          <a:ln>
            <a:solidFill>
              <a:schemeClr val="accent1"/>
            </a:solidFill>
          </a:ln>
        </p:spPr>
        <p:txBody>
          <a:bodyPr wrap="square">
            <a:spAutoFit/>
          </a:bodyPr>
          <a:lstStyle/>
          <a:p>
            <a:pPr>
              <a:lnSpc>
                <a:spcPct val="107000"/>
              </a:lnSpc>
              <a:spcAft>
                <a:spcPts val="800"/>
              </a:spcAft>
            </a:pPr>
            <a:r>
              <a:rPr lang="fr-FR" sz="2400" kern="100" dirty="0">
                <a:effectLst/>
                <a:latin typeface="Palatino Linotype" panose="02040502050505030304" pitchFamily="18" charset="0"/>
                <a:ea typeface="Calibri" panose="020F0502020204030204" pitchFamily="34" charset="0"/>
                <a:cs typeface="Times New Roman" panose="02020603050405020304" pitchFamily="18" charset="0"/>
              </a:rPr>
              <a:t>Mise en forme de l’idée pour l’action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2400" b="1" u="sng" kern="100"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rPr>
              <a:t>Simulation</a:t>
            </a:r>
            <a:r>
              <a:rPr lang="fr-FR" sz="2400" kern="100" dirty="0">
                <a:effectLst/>
                <a:latin typeface="Palatino Linotype" panose="02040502050505030304" pitchFamily="18" charset="0"/>
                <a:ea typeface="Calibri" panose="020F0502020204030204" pitchFamily="34" charset="0"/>
                <a:cs typeface="Times New Roman" panose="02020603050405020304" pitchFamily="18" charset="0"/>
              </a:rPr>
              <a:t> ; modélisation ; ordonnancement ; critères non strictement scientifiques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2400" b="1" u="sng" kern="100"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rPr>
              <a:t>Preuve de concept </a:t>
            </a:r>
            <a:r>
              <a:rPr lang="fr-FR" sz="2400" kern="100" dirty="0">
                <a:effectLst/>
                <a:latin typeface="Palatino Linotype" panose="02040502050505030304" pitchFamily="18" charset="0"/>
                <a:ea typeface="Calibri" panose="020F0502020204030204" pitchFamily="34" charset="0"/>
                <a:cs typeface="Times New Roman" panose="02020603050405020304" pitchFamily="18" charset="0"/>
              </a:rPr>
              <a:t>: La technologie ne peut pas s’affranchir de la matière ! Petits bricolages savants les plus rigoureux possibles, éléments d’un « puzzle »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2400" kern="100" dirty="0">
                <a:effectLst/>
                <a:latin typeface="Palatino Linotype" panose="02040502050505030304" pitchFamily="18" charset="0"/>
                <a:ea typeface="Calibri" panose="020F0502020204030204" pitchFamily="34" charset="0"/>
                <a:cs typeface="Times New Roman" panose="02020603050405020304" pitchFamily="18" charset="0"/>
              </a:rPr>
              <a:t>Réalisation d’une </a:t>
            </a:r>
            <a:r>
              <a:rPr lang="fr-FR" sz="2400" b="1" u="sng" kern="100"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rPr>
              <a:t>maquette</a:t>
            </a:r>
            <a:r>
              <a:rPr lang="fr-FR" sz="2400" kern="100" dirty="0">
                <a:effectLst/>
                <a:latin typeface="Palatino Linotype" panose="02040502050505030304" pitchFamily="18" charset="0"/>
                <a:ea typeface="Calibri" panose="020F0502020204030204" pitchFamily="34" charset="0"/>
                <a:cs typeface="Times New Roman" panose="02020603050405020304" pitchFamily="18" charset="0"/>
              </a:rPr>
              <a:t> instrumentale intégrant les éléments du puzzle avec des personnels techniques et scientifiques, validée pour un transfert de savoir-faire (question des moyens).</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35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8D991F-AF3A-35AD-BBDB-36FB2566B351}"/>
              </a:ext>
            </a:extLst>
          </p:cNvPr>
          <p:cNvSpPr>
            <a:spLocks noGrp="1"/>
          </p:cNvSpPr>
          <p:nvPr>
            <p:ph type="title"/>
          </p:nvPr>
        </p:nvSpPr>
        <p:spPr>
          <a:xfrm>
            <a:off x="838200" y="396814"/>
            <a:ext cx="10515600" cy="862643"/>
          </a:xfrm>
          <a:ln>
            <a:solidFill>
              <a:schemeClr val="accent1"/>
            </a:solidFill>
          </a:ln>
        </p:spPr>
        <p:txBody>
          <a:bodyPr/>
          <a:lstStyle/>
          <a:p>
            <a:pPr algn="ctr"/>
            <a:r>
              <a:rPr lang="fr-FR" dirty="0">
                <a:latin typeface="Palatino Linotype" panose="02040502050505030304" pitchFamily="18" charset="0"/>
              </a:rPr>
              <a:t>Preuve de concept</a:t>
            </a:r>
          </a:p>
        </p:txBody>
      </p:sp>
      <p:sp>
        <p:nvSpPr>
          <p:cNvPr id="3" name="Ellipse 2">
            <a:extLst>
              <a:ext uri="{FF2B5EF4-FFF2-40B4-BE49-F238E27FC236}">
                <a16:creationId xmlns:a16="http://schemas.microsoft.com/office/drawing/2014/main" id="{B5CA31C3-3D60-89BA-851F-21221C1F9D90}"/>
              </a:ext>
            </a:extLst>
          </p:cNvPr>
          <p:cNvSpPr/>
          <p:nvPr/>
        </p:nvSpPr>
        <p:spPr>
          <a:xfrm>
            <a:off x="967762" y="542206"/>
            <a:ext cx="707034" cy="60918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027F89A-C8FA-38B9-C576-FD2D9531BFDB}"/>
              </a:ext>
            </a:extLst>
          </p:cNvPr>
          <p:cNvSpPr txBox="1"/>
          <p:nvPr/>
        </p:nvSpPr>
        <p:spPr>
          <a:xfrm>
            <a:off x="1123591" y="566611"/>
            <a:ext cx="60945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2</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BF804AEA-618C-345D-4A34-B754858D4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6" y="2967487"/>
            <a:ext cx="3884156" cy="3890513"/>
          </a:xfrm>
          <a:prstGeom prst="rect">
            <a:avLst/>
          </a:prstGeom>
        </p:spPr>
      </p:pic>
      <p:pic>
        <p:nvPicPr>
          <p:cNvPr id="4" name="Image 3">
            <a:extLst>
              <a:ext uri="{FF2B5EF4-FFF2-40B4-BE49-F238E27FC236}">
                <a16:creationId xmlns:a16="http://schemas.microsoft.com/office/drawing/2014/main" id="{2F75C1C9-AFD4-45E9-883E-F3C5ED5413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400" y="1429254"/>
            <a:ext cx="9014664" cy="3755221"/>
          </a:xfrm>
          <a:prstGeom prst="rect">
            <a:avLst/>
          </a:prstGeom>
          <a:noFill/>
          <a:ln>
            <a:noFill/>
          </a:ln>
        </p:spPr>
      </p:pic>
      <p:pic>
        <p:nvPicPr>
          <p:cNvPr id="5" name="Image 4">
            <a:extLst>
              <a:ext uri="{FF2B5EF4-FFF2-40B4-BE49-F238E27FC236}">
                <a16:creationId xmlns:a16="http://schemas.microsoft.com/office/drawing/2014/main" id="{813D5B07-D4C1-426E-3134-5CC31A761F17}"/>
              </a:ext>
            </a:extLst>
          </p:cNvPr>
          <p:cNvPicPr>
            <a:picLocks noChangeAspect="1"/>
          </p:cNvPicPr>
          <p:nvPr/>
        </p:nvPicPr>
        <p:blipFill>
          <a:blip r:embed="rId4"/>
          <a:stretch>
            <a:fillRect/>
          </a:stretch>
        </p:blipFill>
        <p:spPr>
          <a:xfrm>
            <a:off x="5535550" y="4816824"/>
            <a:ext cx="1779647" cy="1474565"/>
          </a:xfrm>
          <a:prstGeom prst="rect">
            <a:avLst/>
          </a:prstGeom>
        </p:spPr>
      </p:pic>
    </p:spTree>
    <p:extLst>
      <p:ext uri="{BB962C8B-B14F-4D97-AF65-F5344CB8AC3E}">
        <p14:creationId xmlns:p14="http://schemas.microsoft.com/office/powerpoint/2010/main" val="361640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D3D5FE-D442-9618-47FE-F4E746A21FD0}"/>
              </a:ext>
            </a:extLst>
          </p:cNvPr>
          <p:cNvPicPr>
            <a:picLocks noChangeAspect="1"/>
          </p:cNvPicPr>
          <p:nvPr/>
        </p:nvPicPr>
        <p:blipFill>
          <a:blip r:embed="rId2"/>
          <a:stretch>
            <a:fillRect/>
          </a:stretch>
        </p:blipFill>
        <p:spPr>
          <a:xfrm>
            <a:off x="2132163" y="294028"/>
            <a:ext cx="9100868" cy="6563972"/>
          </a:xfrm>
          <a:prstGeom prst="rect">
            <a:avLst/>
          </a:prstGeom>
        </p:spPr>
      </p:pic>
      <p:pic>
        <p:nvPicPr>
          <p:cNvPr id="8" name="Image 7">
            <a:extLst>
              <a:ext uri="{FF2B5EF4-FFF2-40B4-BE49-F238E27FC236}">
                <a16:creationId xmlns:a16="http://schemas.microsoft.com/office/drawing/2014/main" id="{D4F4371D-BF16-1F11-B73E-C649EDAB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547" y="3362864"/>
            <a:ext cx="1591015" cy="1591015"/>
          </a:xfrm>
          <a:prstGeom prst="rect">
            <a:avLst/>
          </a:prstGeom>
        </p:spPr>
      </p:pic>
      <p:pic>
        <p:nvPicPr>
          <p:cNvPr id="10" name="Image 9">
            <a:extLst>
              <a:ext uri="{FF2B5EF4-FFF2-40B4-BE49-F238E27FC236}">
                <a16:creationId xmlns:a16="http://schemas.microsoft.com/office/drawing/2014/main" id="{C0D3E135-3660-DD65-B81B-1349C16C3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6768"/>
            <a:ext cx="2700068" cy="1537865"/>
          </a:xfrm>
          <a:prstGeom prst="rect">
            <a:avLst/>
          </a:prstGeom>
        </p:spPr>
      </p:pic>
      <p:pic>
        <p:nvPicPr>
          <p:cNvPr id="12" name="Image 11">
            <a:extLst>
              <a:ext uri="{FF2B5EF4-FFF2-40B4-BE49-F238E27FC236}">
                <a16:creationId xmlns:a16="http://schemas.microsoft.com/office/drawing/2014/main" id="{DE59C6A9-564E-F0A7-94E3-4097DB4E2016}"/>
              </a:ext>
            </a:extLst>
          </p:cNvPr>
          <p:cNvPicPr>
            <a:picLocks noChangeAspect="1"/>
          </p:cNvPicPr>
          <p:nvPr/>
        </p:nvPicPr>
        <p:blipFill>
          <a:blip r:embed="rId5"/>
          <a:stretch>
            <a:fillRect/>
          </a:stretch>
        </p:blipFill>
        <p:spPr>
          <a:xfrm>
            <a:off x="184828" y="4347712"/>
            <a:ext cx="1466411" cy="2387181"/>
          </a:xfrm>
          <a:prstGeom prst="rect">
            <a:avLst/>
          </a:prstGeom>
        </p:spPr>
      </p:pic>
      <p:pic>
        <p:nvPicPr>
          <p:cNvPr id="14" name="Image 13">
            <a:extLst>
              <a:ext uri="{FF2B5EF4-FFF2-40B4-BE49-F238E27FC236}">
                <a16:creationId xmlns:a16="http://schemas.microsoft.com/office/drawing/2014/main" id="{4E97B8BA-63A7-8C40-4695-530532D929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15791">
            <a:off x="205888" y="1870932"/>
            <a:ext cx="2260600" cy="1337770"/>
          </a:xfrm>
          <a:prstGeom prst="rect">
            <a:avLst/>
          </a:prstGeom>
        </p:spPr>
      </p:pic>
      <p:pic>
        <p:nvPicPr>
          <p:cNvPr id="4" name="Image 3">
            <a:extLst>
              <a:ext uri="{FF2B5EF4-FFF2-40B4-BE49-F238E27FC236}">
                <a16:creationId xmlns:a16="http://schemas.microsoft.com/office/drawing/2014/main" id="{9E621A81-8ABC-881A-685C-B601BE6DE124}"/>
              </a:ext>
            </a:extLst>
          </p:cNvPr>
          <p:cNvPicPr>
            <a:picLocks noChangeAspect="1"/>
          </p:cNvPicPr>
          <p:nvPr/>
        </p:nvPicPr>
        <p:blipFill>
          <a:blip r:embed="rId7"/>
          <a:stretch>
            <a:fillRect/>
          </a:stretch>
        </p:blipFill>
        <p:spPr>
          <a:xfrm rot="5400000">
            <a:off x="3965273" y="3780386"/>
            <a:ext cx="871804" cy="755970"/>
          </a:xfrm>
          <a:prstGeom prst="rect">
            <a:avLst/>
          </a:prstGeom>
        </p:spPr>
      </p:pic>
      <p:pic>
        <p:nvPicPr>
          <p:cNvPr id="5" name="Image 4">
            <a:extLst>
              <a:ext uri="{FF2B5EF4-FFF2-40B4-BE49-F238E27FC236}">
                <a16:creationId xmlns:a16="http://schemas.microsoft.com/office/drawing/2014/main" id="{8B11C585-BCC0-D802-7766-450E65889035}"/>
              </a:ext>
            </a:extLst>
          </p:cNvPr>
          <p:cNvPicPr>
            <a:picLocks noChangeAspect="1"/>
          </p:cNvPicPr>
          <p:nvPr/>
        </p:nvPicPr>
        <p:blipFill>
          <a:blip r:embed="rId7"/>
          <a:stretch>
            <a:fillRect/>
          </a:stretch>
        </p:blipFill>
        <p:spPr>
          <a:xfrm rot="5400000">
            <a:off x="8797581" y="3780386"/>
            <a:ext cx="871804" cy="755970"/>
          </a:xfrm>
          <a:prstGeom prst="rect">
            <a:avLst/>
          </a:prstGeom>
        </p:spPr>
      </p:pic>
    </p:spTree>
    <p:extLst>
      <p:ext uri="{BB962C8B-B14F-4D97-AF65-F5344CB8AC3E}">
        <p14:creationId xmlns:p14="http://schemas.microsoft.com/office/powerpoint/2010/main" val="341714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358863-D1C7-6840-68A8-2CCCEBDB02C2}"/>
              </a:ext>
            </a:extLst>
          </p:cNvPr>
          <p:cNvSpPr/>
          <p:nvPr/>
        </p:nvSpPr>
        <p:spPr>
          <a:xfrm>
            <a:off x="165100" y="87313"/>
            <a:ext cx="11920538" cy="4861972"/>
          </a:xfrm>
          <a:prstGeom prst="rect">
            <a:avLst/>
          </a:prstGeom>
          <a:solidFill>
            <a:schemeClr val="accent1">
              <a:lumMod val="50000"/>
            </a:schemeClr>
          </a:solidFill>
          <a:ln>
            <a:solidFill>
              <a:schemeClr val="accent1"/>
            </a:solidFill>
          </a:ln>
        </p:spPr>
        <p:txBody>
          <a:bodyPr>
            <a:spAutoFit/>
          </a:bodyPr>
          <a:lstStyle/>
          <a:p>
            <a:pPr algn="ctr" eaLnBrk="1" fontAlgn="auto" hangingPunct="1">
              <a:lnSpc>
                <a:spcPct val="107000"/>
              </a:lnSpc>
              <a:spcBef>
                <a:spcPts val="0"/>
              </a:spcBef>
              <a:spcAft>
                <a:spcPts val="800"/>
              </a:spcAft>
              <a:defRPr/>
            </a:pPr>
            <a:r>
              <a:rPr lang="fr-FR" sz="3200" b="1" dirty="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AVERTISSEMENT/Warning</a:t>
            </a:r>
            <a:endParaRPr lang="fr-FR" sz="3200" dirty="0">
              <a:solidFill>
                <a:srgbClr val="FFFF00"/>
              </a:solidFill>
              <a:latin typeface="+mn-lt"/>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defRPr/>
            </a:pPr>
            <a:r>
              <a:rPr lang="fr-FR" sz="2400" b="1" dirty="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C</a:t>
            </a:r>
            <a:r>
              <a:rPr lang="fr-FR" sz="2400" dirty="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ette présentation réalisée pour l’ALS contient certaines figures qui ne sont pas la propriété du conférencier ; parfois l’auteur de l’article d’où la figure a été extraite est cité, mais pas systématiquement. En conséquence, il convient de considérer cette présentation comme interne (et donc comme non exportable) ne servant qu’à illustrer le sujet.</a:t>
            </a:r>
          </a:p>
          <a:p>
            <a:pPr algn="just" eaLnBrk="1" fontAlgn="auto" hangingPunct="1">
              <a:lnSpc>
                <a:spcPct val="107000"/>
              </a:lnSpc>
              <a:spcBef>
                <a:spcPts val="0"/>
              </a:spcBef>
              <a:spcAft>
                <a:spcPts val="800"/>
              </a:spcAft>
              <a:defRPr/>
            </a:pPr>
            <a:r>
              <a:rPr lang="en-US" sz="2400" b="1" i="1" dirty="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Warning</a:t>
            </a:r>
            <a:r>
              <a:rPr lang="en-US" sz="2400" i="1" dirty="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 this presentation made for the ALS contains some figures that are not the property of the lecturer; sometimes the author of the article from which the figure was extracted is quoted, but not systematically. Consequently, this presentation should be considered as internal (and thus as non-exportable outside the meeting) only proposed to illustrate the subject.</a:t>
            </a:r>
            <a:endParaRPr lang="fr-FR" sz="2400" i="1" dirty="0">
              <a:solidFill>
                <a:srgbClr val="FFFF00"/>
              </a:solidFill>
              <a:latin typeface="Palatino Linotype" panose="0204050205050503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defRPr/>
            </a:pPr>
            <a:r>
              <a:rPr lang="fr-FR" sz="2400" dirty="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J.C. André LRGP CNRS/UL and ALS Member </a:t>
            </a:r>
          </a:p>
        </p:txBody>
      </p:sp>
      <p:pic>
        <p:nvPicPr>
          <p:cNvPr id="4099" name="Image 1">
            <a:extLst>
              <a:ext uri="{FF2B5EF4-FFF2-40B4-BE49-F238E27FC236}">
                <a16:creationId xmlns:a16="http://schemas.microsoft.com/office/drawing/2014/main" id="{532A3A90-3D5E-F0A2-D169-06B859ACE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257800"/>
            <a:ext cx="49022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03786DA0-E3EB-0E20-3146-D6F9CDF11844}"/>
              </a:ext>
            </a:extLst>
          </p:cNvPr>
          <p:cNvPicPr>
            <a:picLocks noChangeAspect="1"/>
          </p:cNvPicPr>
          <p:nvPr/>
        </p:nvPicPr>
        <p:blipFill>
          <a:blip r:embed="rId3"/>
          <a:stretch>
            <a:fillRect/>
          </a:stretch>
        </p:blipFill>
        <p:spPr>
          <a:xfrm rot="16200000">
            <a:off x="8770359" y="3869746"/>
            <a:ext cx="2281194" cy="35206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FE702A9-4DB3-5E00-FA81-BFE8F426E79B}"/>
              </a:ext>
            </a:extLst>
          </p:cNvPr>
          <p:cNvPicPr>
            <a:picLocks noChangeAspect="1"/>
          </p:cNvPicPr>
          <p:nvPr/>
        </p:nvPicPr>
        <p:blipFill>
          <a:blip r:embed="rId2"/>
          <a:stretch>
            <a:fillRect/>
          </a:stretch>
        </p:blipFill>
        <p:spPr>
          <a:xfrm>
            <a:off x="224554" y="655607"/>
            <a:ext cx="11892324" cy="5767567"/>
          </a:xfrm>
          <a:prstGeom prst="rect">
            <a:avLst/>
          </a:prstGeom>
        </p:spPr>
      </p:pic>
    </p:spTree>
    <p:extLst>
      <p:ext uri="{BB962C8B-B14F-4D97-AF65-F5344CB8AC3E}">
        <p14:creationId xmlns:p14="http://schemas.microsoft.com/office/powerpoint/2010/main" val="357699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61FFE78-28C1-D6B7-9CFA-BA0D7A5C2007}"/>
              </a:ext>
            </a:extLst>
          </p:cNvPr>
          <p:cNvPicPr>
            <a:picLocks noChangeAspect="1"/>
          </p:cNvPicPr>
          <p:nvPr/>
        </p:nvPicPr>
        <p:blipFill>
          <a:blip r:embed="rId2"/>
          <a:stretch>
            <a:fillRect/>
          </a:stretch>
        </p:blipFill>
        <p:spPr>
          <a:xfrm>
            <a:off x="0" y="2528502"/>
            <a:ext cx="5771072" cy="3914072"/>
          </a:xfrm>
          <a:prstGeom prst="rect">
            <a:avLst/>
          </a:prstGeom>
        </p:spPr>
      </p:pic>
      <p:pic>
        <p:nvPicPr>
          <p:cNvPr id="3" name="Image 2">
            <a:extLst>
              <a:ext uri="{FF2B5EF4-FFF2-40B4-BE49-F238E27FC236}">
                <a16:creationId xmlns:a16="http://schemas.microsoft.com/office/drawing/2014/main" id="{DC9A1200-91D4-DB08-D7D7-A982FE35C551}"/>
              </a:ext>
            </a:extLst>
          </p:cNvPr>
          <p:cNvPicPr>
            <a:picLocks noChangeAspect="1"/>
          </p:cNvPicPr>
          <p:nvPr/>
        </p:nvPicPr>
        <p:blipFill>
          <a:blip r:embed="rId3"/>
          <a:stretch>
            <a:fillRect/>
          </a:stretch>
        </p:blipFill>
        <p:spPr>
          <a:xfrm>
            <a:off x="5771072" y="2596552"/>
            <a:ext cx="6464470" cy="3940914"/>
          </a:xfrm>
          <a:prstGeom prst="rect">
            <a:avLst/>
          </a:prstGeom>
        </p:spPr>
      </p:pic>
      <p:sp>
        <p:nvSpPr>
          <p:cNvPr id="4" name="Ellipse 3">
            <a:extLst>
              <a:ext uri="{FF2B5EF4-FFF2-40B4-BE49-F238E27FC236}">
                <a16:creationId xmlns:a16="http://schemas.microsoft.com/office/drawing/2014/main" id="{AF2C1122-CB97-A73B-4A40-52D65A9CC944}"/>
              </a:ext>
            </a:extLst>
          </p:cNvPr>
          <p:cNvSpPr/>
          <p:nvPr/>
        </p:nvSpPr>
        <p:spPr>
          <a:xfrm>
            <a:off x="1889186" y="1026542"/>
            <a:ext cx="1268083" cy="1147313"/>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D93B7582-06F2-386E-F9A1-17F580F148FB}"/>
              </a:ext>
            </a:extLst>
          </p:cNvPr>
          <p:cNvSpPr/>
          <p:nvPr/>
        </p:nvSpPr>
        <p:spPr>
          <a:xfrm>
            <a:off x="8028318" y="1026542"/>
            <a:ext cx="1268083" cy="1147313"/>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26C414E-19BF-BB29-F711-2E2EFAD77AB8}"/>
              </a:ext>
            </a:extLst>
          </p:cNvPr>
          <p:cNvSpPr txBox="1"/>
          <p:nvPr/>
        </p:nvSpPr>
        <p:spPr>
          <a:xfrm>
            <a:off x="2098238" y="1233203"/>
            <a:ext cx="908731" cy="722634"/>
          </a:xfrm>
          <a:prstGeom prst="rect">
            <a:avLst/>
          </a:prstGeom>
          <a:noFill/>
          <a:ln>
            <a:solidFill>
              <a:schemeClr val="bg1"/>
            </a:solidFill>
          </a:ln>
        </p:spPr>
        <p:txBody>
          <a:bodyPr wrap="square">
            <a:spAutoFit/>
          </a:bodyPr>
          <a:lstStyle/>
          <a:p>
            <a:pPr>
              <a:lnSpc>
                <a:spcPct val="107000"/>
              </a:lnSpc>
              <a:spcAft>
                <a:spcPts val="800"/>
              </a:spcAft>
            </a:pPr>
            <a:r>
              <a:rPr lang="fr-FR" sz="4000" kern="100" dirty="0">
                <a:solidFill>
                  <a:srgbClr val="FFFF00"/>
                </a:solidFill>
                <a:effectLst/>
                <a:latin typeface="Palatino Linotype" panose="02040502050505030304" pitchFamily="18" charset="0"/>
                <a:ea typeface="Calibri" panose="020F0502020204030204" pitchFamily="34" charset="0"/>
                <a:cs typeface="Times New Roman" panose="02020603050405020304" pitchFamily="18" charset="0"/>
              </a:rPr>
              <a:t>3D</a:t>
            </a:r>
            <a:endParaRPr lang="fr-FR"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02C22A72-A63A-00CE-120E-FCDE1C548842}"/>
              </a:ext>
            </a:extLst>
          </p:cNvPr>
          <p:cNvSpPr txBox="1"/>
          <p:nvPr/>
        </p:nvSpPr>
        <p:spPr>
          <a:xfrm>
            <a:off x="8256015" y="1157739"/>
            <a:ext cx="1198518" cy="722634"/>
          </a:xfrm>
          <a:prstGeom prst="rect">
            <a:avLst/>
          </a:prstGeom>
          <a:noFill/>
        </p:spPr>
        <p:txBody>
          <a:bodyPr wrap="square">
            <a:spAutoFit/>
          </a:bodyPr>
          <a:lstStyle/>
          <a:p>
            <a:pPr>
              <a:lnSpc>
                <a:spcPct val="107000"/>
              </a:lnSpc>
              <a:spcAft>
                <a:spcPts val="800"/>
              </a:spcAft>
            </a:pPr>
            <a:r>
              <a:rPr lang="fr-FR" sz="4000" kern="100" dirty="0">
                <a:solidFill>
                  <a:srgbClr val="FFFF00"/>
                </a:solidFill>
                <a:effectLst/>
                <a:latin typeface="Palatino Linotype" panose="02040502050505030304" pitchFamily="18" charset="0"/>
                <a:ea typeface="Calibri" panose="020F0502020204030204" pitchFamily="34" charset="0"/>
                <a:cs typeface="Times New Roman" panose="02020603050405020304" pitchFamily="18" charset="0"/>
              </a:rPr>
              <a:t>4D</a:t>
            </a:r>
            <a:endParaRPr lang="fr-FR"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B114EA62-4345-CD6A-6759-D11BC177128B}"/>
              </a:ext>
            </a:extLst>
          </p:cNvPr>
          <p:cNvPicPr>
            <a:picLocks noChangeAspect="1"/>
          </p:cNvPicPr>
          <p:nvPr/>
        </p:nvPicPr>
        <p:blipFill>
          <a:blip r:embed="rId4"/>
          <a:stretch>
            <a:fillRect/>
          </a:stretch>
        </p:blipFill>
        <p:spPr>
          <a:xfrm>
            <a:off x="9799665" y="432485"/>
            <a:ext cx="1938460" cy="1396131"/>
          </a:xfrm>
          <a:prstGeom prst="rect">
            <a:avLst/>
          </a:prstGeom>
        </p:spPr>
      </p:pic>
      <p:pic>
        <p:nvPicPr>
          <p:cNvPr id="13" name="Image 12">
            <a:extLst>
              <a:ext uri="{FF2B5EF4-FFF2-40B4-BE49-F238E27FC236}">
                <a16:creationId xmlns:a16="http://schemas.microsoft.com/office/drawing/2014/main" id="{90FE4082-9394-2D6A-F046-83C78424EFB6}"/>
              </a:ext>
            </a:extLst>
          </p:cNvPr>
          <p:cNvPicPr>
            <a:picLocks noChangeAspect="1"/>
          </p:cNvPicPr>
          <p:nvPr/>
        </p:nvPicPr>
        <p:blipFill>
          <a:blip r:embed="rId5"/>
          <a:stretch>
            <a:fillRect/>
          </a:stretch>
        </p:blipFill>
        <p:spPr>
          <a:xfrm>
            <a:off x="3602112" y="336999"/>
            <a:ext cx="1774660" cy="1792407"/>
          </a:xfrm>
          <a:prstGeom prst="rect">
            <a:avLst/>
          </a:prstGeom>
        </p:spPr>
      </p:pic>
    </p:spTree>
    <p:extLst>
      <p:ext uri="{BB962C8B-B14F-4D97-AF65-F5344CB8AC3E}">
        <p14:creationId xmlns:p14="http://schemas.microsoft.com/office/powerpoint/2010/main" val="2510926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tude de besoins">
            <a:extLst>
              <a:ext uri="{FF2B5EF4-FFF2-40B4-BE49-F238E27FC236}">
                <a16:creationId xmlns:a16="http://schemas.microsoft.com/office/drawing/2014/main" id="{910E98C5-84C3-D846-8D12-603BD86F91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8601" y="86042"/>
            <a:ext cx="5690329" cy="6685915"/>
          </a:xfrm>
          <a:prstGeom prst="rect">
            <a:avLst/>
          </a:prstGeom>
          <a:noFill/>
          <a:ln>
            <a:noFill/>
          </a:ln>
        </p:spPr>
      </p:pic>
      <p:pic>
        <p:nvPicPr>
          <p:cNvPr id="6" name="Image 5">
            <a:extLst>
              <a:ext uri="{FF2B5EF4-FFF2-40B4-BE49-F238E27FC236}">
                <a16:creationId xmlns:a16="http://schemas.microsoft.com/office/drawing/2014/main" id="{8EFA4E88-DC95-D6BD-9B49-C12C84E5EB60}"/>
              </a:ext>
            </a:extLst>
          </p:cNvPr>
          <p:cNvPicPr>
            <a:picLocks noChangeAspect="1"/>
          </p:cNvPicPr>
          <p:nvPr/>
        </p:nvPicPr>
        <p:blipFill>
          <a:blip r:embed="rId3"/>
          <a:stretch>
            <a:fillRect/>
          </a:stretch>
        </p:blipFill>
        <p:spPr>
          <a:xfrm>
            <a:off x="267418" y="370323"/>
            <a:ext cx="6652824" cy="4960801"/>
          </a:xfrm>
          <a:prstGeom prst="rect">
            <a:avLst/>
          </a:prstGeom>
        </p:spPr>
      </p:pic>
      <p:pic>
        <p:nvPicPr>
          <p:cNvPr id="8" name="Image 7">
            <a:extLst>
              <a:ext uri="{FF2B5EF4-FFF2-40B4-BE49-F238E27FC236}">
                <a16:creationId xmlns:a16="http://schemas.microsoft.com/office/drawing/2014/main" id="{9A3EB4F0-386E-B4E7-C115-8945C69E906F}"/>
              </a:ext>
            </a:extLst>
          </p:cNvPr>
          <p:cNvPicPr>
            <a:picLocks noChangeAspect="1"/>
          </p:cNvPicPr>
          <p:nvPr/>
        </p:nvPicPr>
        <p:blipFill>
          <a:blip r:embed="rId4"/>
          <a:stretch>
            <a:fillRect/>
          </a:stretch>
        </p:blipFill>
        <p:spPr>
          <a:xfrm>
            <a:off x="4698520" y="86042"/>
            <a:ext cx="1779647" cy="1474565"/>
          </a:xfrm>
          <a:prstGeom prst="rect">
            <a:avLst/>
          </a:prstGeom>
        </p:spPr>
      </p:pic>
      <p:pic>
        <p:nvPicPr>
          <p:cNvPr id="10" name="Image 9">
            <a:extLst>
              <a:ext uri="{FF2B5EF4-FFF2-40B4-BE49-F238E27FC236}">
                <a16:creationId xmlns:a16="http://schemas.microsoft.com/office/drawing/2014/main" id="{C3808604-8C28-DAB4-9013-C6AF5B7EC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497" y="4873924"/>
            <a:ext cx="1959691" cy="1724528"/>
          </a:xfrm>
          <a:prstGeom prst="rect">
            <a:avLst/>
          </a:prstGeom>
        </p:spPr>
      </p:pic>
      <p:pic>
        <p:nvPicPr>
          <p:cNvPr id="11" name="Image 10">
            <a:extLst>
              <a:ext uri="{FF2B5EF4-FFF2-40B4-BE49-F238E27FC236}">
                <a16:creationId xmlns:a16="http://schemas.microsoft.com/office/drawing/2014/main" id="{C633517F-AC63-CA31-5FB9-E47E0419DD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37" y="4873924"/>
            <a:ext cx="1959691" cy="1724528"/>
          </a:xfrm>
          <a:prstGeom prst="rect">
            <a:avLst/>
          </a:prstGeom>
        </p:spPr>
      </p:pic>
    </p:spTree>
    <p:extLst>
      <p:ext uri="{BB962C8B-B14F-4D97-AF65-F5344CB8AC3E}">
        <p14:creationId xmlns:p14="http://schemas.microsoft.com/office/powerpoint/2010/main" val="420982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4060F3-3DAB-2D4D-BC30-D942B7AD8933}"/>
              </a:ext>
            </a:extLst>
          </p:cNvPr>
          <p:cNvPicPr>
            <a:picLocks noChangeAspect="1"/>
          </p:cNvPicPr>
          <p:nvPr/>
        </p:nvPicPr>
        <p:blipFill>
          <a:blip r:embed="rId2"/>
          <a:stretch>
            <a:fillRect/>
          </a:stretch>
        </p:blipFill>
        <p:spPr>
          <a:xfrm>
            <a:off x="2596551" y="0"/>
            <a:ext cx="8108829" cy="6860036"/>
          </a:xfrm>
          <a:prstGeom prst="rect">
            <a:avLst/>
          </a:prstGeom>
        </p:spPr>
      </p:pic>
      <p:pic>
        <p:nvPicPr>
          <p:cNvPr id="4" name="Image 3">
            <a:extLst>
              <a:ext uri="{FF2B5EF4-FFF2-40B4-BE49-F238E27FC236}">
                <a16:creationId xmlns:a16="http://schemas.microsoft.com/office/drawing/2014/main" id="{10EAF429-9C37-6835-5885-E3FB6C1C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23" y="3609178"/>
            <a:ext cx="2332816" cy="2785241"/>
          </a:xfrm>
          <a:prstGeom prst="rect">
            <a:avLst/>
          </a:prstGeom>
        </p:spPr>
      </p:pic>
    </p:spTree>
    <p:extLst>
      <p:ext uri="{BB962C8B-B14F-4D97-AF65-F5344CB8AC3E}">
        <p14:creationId xmlns:p14="http://schemas.microsoft.com/office/powerpoint/2010/main" val="24130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5DB7C2F-BF89-EA8D-C522-724A646B0CEB}"/>
              </a:ext>
            </a:extLst>
          </p:cNvPr>
          <p:cNvPicPr>
            <a:picLocks noChangeAspect="1"/>
          </p:cNvPicPr>
          <p:nvPr/>
        </p:nvPicPr>
        <p:blipFill>
          <a:blip r:embed="rId2"/>
          <a:stretch>
            <a:fillRect/>
          </a:stretch>
        </p:blipFill>
        <p:spPr>
          <a:xfrm>
            <a:off x="799902" y="1483743"/>
            <a:ext cx="11165100" cy="4856671"/>
          </a:xfrm>
          <a:prstGeom prst="rect">
            <a:avLst/>
          </a:prstGeom>
        </p:spPr>
      </p:pic>
      <p:sp>
        <p:nvSpPr>
          <p:cNvPr id="6" name="ZoneTexte 5">
            <a:extLst>
              <a:ext uri="{FF2B5EF4-FFF2-40B4-BE49-F238E27FC236}">
                <a16:creationId xmlns:a16="http://schemas.microsoft.com/office/drawing/2014/main" id="{4C5465E2-DE30-41C0-C1EF-96DD1DC73E23}"/>
              </a:ext>
            </a:extLst>
          </p:cNvPr>
          <p:cNvSpPr txBox="1"/>
          <p:nvPr/>
        </p:nvSpPr>
        <p:spPr>
          <a:xfrm>
            <a:off x="351327" y="132865"/>
            <a:ext cx="11251201" cy="769441"/>
          </a:xfrm>
          <a:prstGeom prst="rect">
            <a:avLst/>
          </a:prstGeom>
          <a:noFill/>
          <a:ln>
            <a:solidFill>
              <a:schemeClr val="accent1"/>
            </a:solidFill>
          </a:ln>
        </p:spPr>
        <p:txBody>
          <a:bodyPr wrap="square">
            <a:spAutoFit/>
          </a:bodyPr>
          <a:lstStyle/>
          <a:p>
            <a:pPr algn="ctr"/>
            <a:r>
              <a:rPr lang="fr-FR" sz="4400" dirty="0">
                <a:effectLst/>
                <a:latin typeface="Palatino Linotype" panose="02040502050505030304" pitchFamily="18" charset="0"/>
                <a:ea typeface="Times New Roman" panose="02020603050405020304" pitchFamily="18" charset="0"/>
                <a:cs typeface="Calibri" panose="020F0502020204030204" pitchFamily="34" charset="0"/>
              </a:rPr>
              <a:t>Mapping d’une innovation de rupture </a:t>
            </a:r>
            <a:endParaRPr lang="fr-FR" sz="4400" dirty="0"/>
          </a:p>
        </p:txBody>
      </p:sp>
    </p:spTree>
    <p:extLst>
      <p:ext uri="{BB962C8B-B14F-4D97-AF65-F5344CB8AC3E}">
        <p14:creationId xmlns:p14="http://schemas.microsoft.com/office/powerpoint/2010/main" val="85863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0A794C8-3EC8-ABDF-48D0-F4AE430063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172" y="878595"/>
            <a:ext cx="11332330" cy="5144700"/>
          </a:xfrm>
          <a:prstGeom prst="rect">
            <a:avLst/>
          </a:prstGeom>
          <a:noFill/>
        </p:spPr>
      </p:pic>
    </p:spTree>
    <p:extLst>
      <p:ext uri="{BB962C8B-B14F-4D97-AF65-F5344CB8AC3E}">
        <p14:creationId xmlns:p14="http://schemas.microsoft.com/office/powerpoint/2010/main" val="127802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30421D-0203-31F4-4910-A7CCB29CFA7D}"/>
              </a:ext>
            </a:extLst>
          </p:cNvPr>
          <p:cNvSpPr txBox="1"/>
          <p:nvPr/>
        </p:nvSpPr>
        <p:spPr>
          <a:xfrm>
            <a:off x="178862" y="654341"/>
            <a:ext cx="11894433" cy="1815882"/>
          </a:xfrm>
          <a:prstGeom prst="rect">
            <a:avLst/>
          </a:prstGeom>
          <a:noFill/>
          <a:ln>
            <a:solidFill>
              <a:schemeClr val="accent1"/>
            </a:solidFill>
          </a:ln>
        </p:spPr>
        <p:txBody>
          <a:bodyPr wrap="square">
            <a:spAutoFit/>
          </a:bodyPr>
          <a:lstStyle/>
          <a:p>
            <a:pPr algn="just"/>
            <a:r>
              <a:rPr lang="fr-FR" sz="2800" kern="0" dirty="0">
                <a:effectLst/>
                <a:latin typeface="Palatino Linotype" panose="02040502050505030304" pitchFamily="18" charset="0"/>
                <a:ea typeface="Calibri" panose="020F0502020204030204" pitchFamily="34" charset="0"/>
                <a:cs typeface="Times New Roman" panose="02020603050405020304" pitchFamily="18" charset="0"/>
              </a:rPr>
              <a:t>Le biomimétisme ne signifie pas « copier » l’existant naturel en ayant recours simplement à une analogie visuelle, mais consiste à rechercher des concepts organiques maîtrisés pour aller vers des applications technologiques. </a:t>
            </a:r>
            <a:endParaRPr lang="fr-FR" sz="2800" dirty="0"/>
          </a:p>
        </p:txBody>
      </p:sp>
      <p:pic>
        <p:nvPicPr>
          <p:cNvPr id="5" name="Image 4">
            <a:extLst>
              <a:ext uri="{FF2B5EF4-FFF2-40B4-BE49-F238E27FC236}">
                <a16:creationId xmlns:a16="http://schemas.microsoft.com/office/drawing/2014/main" id="{547CC99A-2FC6-DAA8-B4CB-F27737A8D6D8}"/>
              </a:ext>
            </a:extLst>
          </p:cNvPr>
          <p:cNvPicPr>
            <a:picLocks noChangeAspect="1"/>
          </p:cNvPicPr>
          <p:nvPr/>
        </p:nvPicPr>
        <p:blipFill>
          <a:blip r:embed="rId2"/>
          <a:stretch>
            <a:fillRect/>
          </a:stretch>
        </p:blipFill>
        <p:spPr>
          <a:xfrm>
            <a:off x="178863" y="2677234"/>
            <a:ext cx="3923355" cy="3583721"/>
          </a:xfrm>
          <a:prstGeom prst="rect">
            <a:avLst/>
          </a:prstGeom>
        </p:spPr>
      </p:pic>
      <p:pic>
        <p:nvPicPr>
          <p:cNvPr id="7" name="Image 6">
            <a:extLst>
              <a:ext uri="{FF2B5EF4-FFF2-40B4-BE49-F238E27FC236}">
                <a16:creationId xmlns:a16="http://schemas.microsoft.com/office/drawing/2014/main" id="{D6BE8EE2-BFB7-52E2-7DCA-BD9AE690A625}"/>
              </a:ext>
            </a:extLst>
          </p:cNvPr>
          <p:cNvPicPr>
            <a:picLocks noChangeAspect="1"/>
          </p:cNvPicPr>
          <p:nvPr/>
        </p:nvPicPr>
        <p:blipFill>
          <a:blip r:embed="rId3"/>
          <a:stretch>
            <a:fillRect/>
          </a:stretch>
        </p:blipFill>
        <p:spPr>
          <a:xfrm>
            <a:off x="4230455" y="2998755"/>
            <a:ext cx="2362156" cy="2785192"/>
          </a:xfrm>
          <a:prstGeom prst="rect">
            <a:avLst/>
          </a:prstGeom>
        </p:spPr>
      </p:pic>
      <p:pic>
        <p:nvPicPr>
          <p:cNvPr id="9" name="Image 8">
            <a:extLst>
              <a:ext uri="{FF2B5EF4-FFF2-40B4-BE49-F238E27FC236}">
                <a16:creationId xmlns:a16="http://schemas.microsoft.com/office/drawing/2014/main" id="{DE089BBF-BBD4-FA1D-6659-244F05F81628}"/>
              </a:ext>
            </a:extLst>
          </p:cNvPr>
          <p:cNvPicPr>
            <a:picLocks noChangeAspect="1"/>
          </p:cNvPicPr>
          <p:nvPr/>
        </p:nvPicPr>
        <p:blipFill>
          <a:blip r:embed="rId4"/>
          <a:stretch>
            <a:fillRect/>
          </a:stretch>
        </p:blipFill>
        <p:spPr>
          <a:xfrm>
            <a:off x="6720848" y="2998755"/>
            <a:ext cx="1830269" cy="2785192"/>
          </a:xfrm>
          <a:prstGeom prst="rect">
            <a:avLst/>
          </a:prstGeom>
        </p:spPr>
      </p:pic>
      <p:pic>
        <p:nvPicPr>
          <p:cNvPr id="11" name="Image 10">
            <a:extLst>
              <a:ext uri="{FF2B5EF4-FFF2-40B4-BE49-F238E27FC236}">
                <a16:creationId xmlns:a16="http://schemas.microsoft.com/office/drawing/2014/main" id="{83A482A5-BDDA-2B2C-EEC5-82EED57FA42D}"/>
              </a:ext>
            </a:extLst>
          </p:cNvPr>
          <p:cNvPicPr>
            <a:picLocks noChangeAspect="1"/>
          </p:cNvPicPr>
          <p:nvPr/>
        </p:nvPicPr>
        <p:blipFill>
          <a:blip r:embed="rId5"/>
          <a:stretch>
            <a:fillRect/>
          </a:stretch>
        </p:blipFill>
        <p:spPr>
          <a:xfrm>
            <a:off x="8807592" y="2998755"/>
            <a:ext cx="3265704" cy="2785192"/>
          </a:xfrm>
          <a:prstGeom prst="rect">
            <a:avLst/>
          </a:prstGeom>
        </p:spPr>
      </p:pic>
      <p:sp>
        <p:nvSpPr>
          <p:cNvPr id="13" name="ZoneTexte 12">
            <a:extLst>
              <a:ext uri="{FF2B5EF4-FFF2-40B4-BE49-F238E27FC236}">
                <a16:creationId xmlns:a16="http://schemas.microsoft.com/office/drawing/2014/main" id="{6E187113-99FB-3996-693D-38971F33118C}"/>
              </a:ext>
            </a:extLst>
          </p:cNvPr>
          <p:cNvSpPr txBox="1"/>
          <p:nvPr/>
        </p:nvSpPr>
        <p:spPr>
          <a:xfrm>
            <a:off x="2963411" y="3842277"/>
            <a:ext cx="1784758" cy="369332"/>
          </a:xfrm>
          <a:prstGeom prst="rect">
            <a:avLst/>
          </a:prstGeom>
          <a:solidFill>
            <a:schemeClr val="accent5">
              <a:lumMod val="20000"/>
              <a:lumOff val="80000"/>
            </a:schemeClr>
          </a:solidFill>
          <a:ln>
            <a:solidFill>
              <a:schemeClr val="accent1"/>
            </a:solidFill>
          </a:ln>
        </p:spPr>
        <p:txBody>
          <a:bodyPr wrap="square">
            <a:spAutoFit/>
          </a:bodyPr>
          <a:lstStyle/>
          <a:p>
            <a:r>
              <a:rPr lang="fr-FR" sz="1800" kern="0" dirty="0">
                <a:effectLst/>
                <a:latin typeface="Palatino Linotype" panose="02040502050505030304" pitchFamily="18" charset="0"/>
                <a:ea typeface="Calibri" panose="020F0502020204030204" pitchFamily="34" charset="0"/>
                <a:cs typeface="Times New Roman" panose="02020603050405020304" pitchFamily="18" charset="0"/>
              </a:rPr>
              <a:t>Biomimétisme</a:t>
            </a:r>
            <a:endParaRPr lang="fr-FR" dirty="0"/>
          </a:p>
        </p:txBody>
      </p:sp>
      <p:sp>
        <p:nvSpPr>
          <p:cNvPr id="15" name="ZoneTexte 14">
            <a:extLst>
              <a:ext uri="{FF2B5EF4-FFF2-40B4-BE49-F238E27FC236}">
                <a16:creationId xmlns:a16="http://schemas.microsoft.com/office/drawing/2014/main" id="{0B49E65A-7550-B53B-2A01-B03E166DE3D4}"/>
              </a:ext>
            </a:extLst>
          </p:cNvPr>
          <p:cNvSpPr txBox="1"/>
          <p:nvPr/>
        </p:nvSpPr>
        <p:spPr>
          <a:xfrm>
            <a:off x="6031685" y="4679306"/>
            <a:ext cx="1230538" cy="369332"/>
          </a:xfrm>
          <a:prstGeom prst="rect">
            <a:avLst/>
          </a:prstGeom>
          <a:solidFill>
            <a:schemeClr val="accent5">
              <a:lumMod val="20000"/>
              <a:lumOff val="80000"/>
            </a:schemeClr>
          </a:solidFill>
          <a:ln>
            <a:solidFill>
              <a:schemeClr val="accent1"/>
            </a:solidFill>
          </a:ln>
        </p:spPr>
        <p:txBody>
          <a:bodyPr wrap="square">
            <a:spAutoFit/>
          </a:bodyPr>
          <a:lstStyle/>
          <a:p>
            <a:r>
              <a:rPr lang="fr-FR" sz="1800" kern="0" dirty="0">
                <a:effectLst/>
                <a:latin typeface="Palatino Linotype" panose="02040502050505030304" pitchFamily="18" charset="0"/>
                <a:ea typeface="Calibri" panose="020F0502020204030204" pitchFamily="34" charset="0"/>
                <a:cs typeface="Times New Roman" panose="02020603050405020304" pitchFamily="18" charset="0"/>
              </a:rPr>
              <a:t>Ingénierie</a:t>
            </a:r>
            <a:endParaRPr lang="fr-FR" dirty="0"/>
          </a:p>
        </p:txBody>
      </p:sp>
      <p:sp>
        <p:nvSpPr>
          <p:cNvPr id="17" name="ZoneTexte 16">
            <a:extLst>
              <a:ext uri="{FF2B5EF4-FFF2-40B4-BE49-F238E27FC236}">
                <a16:creationId xmlns:a16="http://schemas.microsoft.com/office/drawing/2014/main" id="{72832C1D-F708-80CB-8CB4-1051836A6631}"/>
              </a:ext>
            </a:extLst>
          </p:cNvPr>
          <p:cNvSpPr txBox="1"/>
          <p:nvPr/>
        </p:nvSpPr>
        <p:spPr>
          <a:xfrm>
            <a:off x="8116959" y="5409256"/>
            <a:ext cx="1965472" cy="369332"/>
          </a:xfrm>
          <a:prstGeom prst="rect">
            <a:avLst/>
          </a:prstGeom>
          <a:solidFill>
            <a:schemeClr val="accent5">
              <a:lumMod val="20000"/>
              <a:lumOff val="80000"/>
            </a:schemeClr>
          </a:solidFill>
          <a:ln>
            <a:solidFill>
              <a:schemeClr val="accent1"/>
            </a:solidFill>
          </a:ln>
        </p:spPr>
        <p:txBody>
          <a:bodyPr wrap="square">
            <a:spAutoFit/>
          </a:bodyPr>
          <a:lstStyle/>
          <a:p>
            <a:r>
              <a:rPr lang="fr-FR" sz="1800" kern="0" dirty="0">
                <a:effectLst/>
                <a:latin typeface="Palatino Linotype" panose="02040502050505030304" pitchFamily="18" charset="0"/>
                <a:ea typeface="Calibri" panose="020F0502020204030204" pitchFamily="34" charset="0"/>
                <a:cs typeface="Times New Roman" panose="02020603050405020304" pitchFamily="18" charset="0"/>
              </a:rPr>
              <a:t>Industrialisation</a:t>
            </a:r>
            <a:endParaRPr lang="fr-FR" dirty="0"/>
          </a:p>
        </p:txBody>
      </p:sp>
    </p:spTree>
    <p:extLst>
      <p:ext uri="{BB962C8B-B14F-4D97-AF65-F5344CB8AC3E}">
        <p14:creationId xmlns:p14="http://schemas.microsoft.com/office/powerpoint/2010/main" val="341760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FC67B13-5646-63E7-DE49-A8D379BE3C15}"/>
              </a:ext>
            </a:extLst>
          </p:cNvPr>
          <p:cNvSpPr txBox="1"/>
          <p:nvPr/>
        </p:nvSpPr>
        <p:spPr>
          <a:xfrm>
            <a:off x="545286" y="704675"/>
            <a:ext cx="11325136" cy="2246769"/>
          </a:xfrm>
          <a:prstGeom prst="rect">
            <a:avLst/>
          </a:prstGeom>
          <a:solidFill>
            <a:schemeClr val="accent5">
              <a:lumMod val="20000"/>
              <a:lumOff val="80000"/>
            </a:schemeClr>
          </a:solidFill>
          <a:ln>
            <a:solidFill>
              <a:schemeClr val="accent1"/>
            </a:solidFill>
          </a:ln>
        </p:spPr>
        <p:txBody>
          <a:bodyPr wrap="square">
            <a:spAutoFit/>
          </a:bodyPr>
          <a:lstStyle/>
          <a:p>
            <a:r>
              <a:rPr lang="fr-FR" sz="2800" dirty="0">
                <a:effectLst/>
                <a:latin typeface="Palatino Linotype" panose="02040502050505030304" pitchFamily="18" charset="0"/>
                <a:ea typeface="Calibri" panose="020F0502020204030204" pitchFamily="34" charset="0"/>
              </a:rPr>
              <a:t>L’étude de cet objet qu’est le biomimétisme va de pair avec une épistémologie qui instaure la subjectivité et l’expérience vécue comme objets de recherche, l’émerveillement prenant sa source dans les plis singuliers du social (créativité, émerveillement, sensibilité, attention, éducation, culture, échanges, relations interindividuelles, etc.). </a:t>
            </a:r>
            <a:endParaRPr lang="fr-FR" sz="2800" dirty="0">
              <a:latin typeface="Palatino Linotype" panose="02040502050505030304" pitchFamily="18" charset="0"/>
            </a:endParaRPr>
          </a:p>
        </p:txBody>
      </p:sp>
      <p:pic>
        <p:nvPicPr>
          <p:cNvPr id="4" name="Image 3">
            <a:extLst>
              <a:ext uri="{FF2B5EF4-FFF2-40B4-BE49-F238E27FC236}">
                <a16:creationId xmlns:a16="http://schemas.microsoft.com/office/drawing/2014/main" id="{32E4C3E0-1A7F-B789-2B6E-E9419E9E4FF6}"/>
              </a:ext>
            </a:extLst>
          </p:cNvPr>
          <p:cNvPicPr>
            <a:picLocks noChangeAspect="1"/>
          </p:cNvPicPr>
          <p:nvPr/>
        </p:nvPicPr>
        <p:blipFill>
          <a:blip r:embed="rId2"/>
          <a:stretch>
            <a:fillRect/>
          </a:stretch>
        </p:blipFill>
        <p:spPr>
          <a:xfrm flipH="1">
            <a:off x="4767744" y="3365492"/>
            <a:ext cx="4015529" cy="2605715"/>
          </a:xfrm>
          <a:prstGeom prst="rect">
            <a:avLst/>
          </a:prstGeom>
        </p:spPr>
      </p:pic>
      <p:pic>
        <p:nvPicPr>
          <p:cNvPr id="5" name="Image 4">
            <a:extLst>
              <a:ext uri="{FF2B5EF4-FFF2-40B4-BE49-F238E27FC236}">
                <a16:creationId xmlns:a16="http://schemas.microsoft.com/office/drawing/2014/main" id="{84A57862-2F67-7CFB-423C-9BFC7AA202C1}"/>
              </a:ext>
            </a:extLst>
          </p:cNvPr>
          <p:cNvPicPr>
            <a:picLocks noChangeAspect="1"/>
          </p:cNvPicPr>
          <p:nvPr/>
        </p:nvPicPr>
        <p:blipFill>
          <a:blip r:embed="rId2"/>
          <a:stretch>
            <a:fillRect/>
          </a:stretch>
        </p:blipFill>
        <p:spPr>
          <a:xfrm>
            <a:off x="545286" y="3365288"/>
            <a:ext cx="4015528" cy="2605920"/>
          </a:xfrm>
          <a:prstGeom prst="rect">
            <a:avLst/>
          </a:prstGeom>
        </p:spPr>
      </p:pic>
      <p:pic>
        <p:nvPicPr>
          <p:cNvPr id="7" name="Image 6">
            <a:extLst>
              <a:ext uri="{FF2B5EF4-FFF2-40B4-BE49-F238E27FC236}">
                <a16:creationId xmlns:a16="http://schemas.microsoft.com/office/drawing/2014/main" id="{62F7AD70-1BA8-0E02-3CED-F47C9FC7EFF9}"/>
              </a:ext>
            </a:extLst>
          </p:cNvPr>
          <p:cNvPicPr>
            <a:picLocks noChangeAspect="1"/>
          </p:cNvPicPr>
          <p:nvPr/>
        </p:nvPicPr>
        <p:blipFill>
          <a:blip r:embed="rId3"/>
          <a:stretch>
            <a:fillRect/>
          </a:stretch>
        </p:blipFill>
        <p:spPr>
          <a:xfrm>
            <a:off x="8933681" y="3020037"/>
            <a:ext cx="2936741" cy="3837963"/>
          </a:xfrm>
          <a:prstGeom prst="rect">
            <a:avLst/>
          </a:prstGeom>
        </p:spPr>
      </p:pic>
      <p:sp>
        <p:nvSpPr>
          <p:cNvPr id="6" name="ZoneTexte 5">
            <a:extLst>
              <a:ext uri="{FF2B5EF4-FFF2-40B4-BE49-F238E27FC236}">
                <a16:creationId xmlns:a16="http://schemas.microsoft.com/office/drawing/2014/main" id="{BC709AEE-5AC8-667A-58D1-A02EA1990DC8}"/>
              </a:ext>
            </a:extLst>
          </p:cNvPr>
          <p:cNvSpPr txBox="1"/>
          <p:nvPr/>
        </p:nvSpPr>
        <p:spPr>
          <a:xfrm>
            <a:off x="545286" y="6184997"/>
            <a:ext cx="8237987" cy="400110"/>
          </a:xfrm>
          <a:prstGeom prst="rect">
            <a:avLst/>
          </a:prstGeom>
          <a:solidFill>
            <a:schemeClr val="tx2">
              <a:lumMod val="50000"/>
            </a:schemeClr>
          </a:solidFill>
        </p:spPr>
        <p:txBody>
          <a:bodyPr wrap="square">
            <a:spAutoFit/>
          </a:bodyPr>
          <a:lstStyle/>
          <a:p>
            <a:r>
              <a:rPr lang="fr-FR" sz="2000" dirty="0">
                <a:solidFill>
                  <a:srgbClr val="FFFF00"/>
                </a:solidFill>
                <a:latin typeface="Palatino Linotype" panose="02040502050505030304" pitchFamily="18" charset="0"/>
              </a:rPr>
              <a:t>Les inventeurs font l’objet de sarcasmes… jusqu’à ce qu’ils réussissent</a:t>
            </a:r>
          </a:p>
        </p:txBody>
      </p:sp>
    </p:spTree>
    <p:extLst>
      <p:ext uri="{BB962C8B-B14F-4D97-AF65-F5344CB8AC3E}">
        <p14:creationId xmlns:p14="http://schemas.microsoft.com/office/powerpoint/2010/main" val="121682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a:extLst>
              <a:ext uri="{FF2B5EF4-FFF2-40B4-BE49-F238E27FC236}">
                <a16:creationId xmlns:a16="http://schemas.microsoft.com/office/drawing/2014/main" id="{2EDF0339-07E4-4309-0419-65F4A5686807}"/>
              </a:ext>
            </a:extLst>
          </p:cNvPr>
          <p:cNvSpPr/>
          <p:nvPr/>
        </p:nvSpPr>
        <p:spPr>
          <a:xfrm rot="6490695">
            <a:off x="4202885" y="1619075"/>
            <a:ext cx="3514987" cy="3296873"/>
          </a:xfrm>
          <a:prstGeom prst="pent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081CD2F-9288-8AB8-32CF-B6520C49B3EC}"/>
              </a:ext>
            </a:extLst>
          </p:cNvPr>
          <p:cNvSpPr txBox="1"/>
          <p:nvPr/>
        </p:nvSpPr>
        <p:spPr>
          <a:xfrm>
            <a:off x="7122253" y="1182849"/>
            <a:ext cx="3884103" cy="968727"/>
          </a:xfrm>
          <a:prstGeom prst="rect">
            <a:avLst/>
          </a:prstGeom>
          <a:noFill/>
          <a:ln>
            <a:solidFill>
              <a:schemeClr val="accent1"/>
            </a:solidFill>
          </a:ln>
        </p:spPr>
        <p:txBody>
          <a:bodyPr wrap="square">
            <a:spAutoFit/>
          </a:bodyPr>
          <a:lstStyle/>
          <a:p>
            <a:pPr algn="ctr">
              <a:lnSpc>
                <a:spcPct val="107000"/>
              </a:lnSpc>
              <a:spcAft>
                <a:spcPts val="800"/>
              </a:spcAft>
            </a:pPr>
            <a:r>
              <a:rPr lang="en-US" sz="1800" kern="100" dirty="0">
                <a:effectLst/>
                <a:latin typeface="Palatino Linotype" panose="02040502050505030304" pitchFamily="18" charset="0"/>
                <a:ea typeface="Calibri" panose="020F0502020204030204" pitchFamily="34" charset="0"/>
                <a:cs typeface="Times New Roman" panose="02020603050405020304" pitchFamily="18" charset="0"/>
              </a:rPr>
              <a:t>1- Identify the entrepreneurial research question ( context, function of interest, biologize the question)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2CF6DC62-E380-C4D1-A2C2-9F4024853602}"/>
              </a:ext>
            </a:extLst>
          </p:cNvPr>
          <p:cNvSpPr txBox="1"/>
          <p:nvPr/>
        </p:nvSpPr>
        <p:spPr>
          <a:xfrm>
            <a:off x="7602524" y="3317204"/>
            <a:ext cx="3546446" cy="968727"/>
          </a:xfrm>
          <a:prstGeom prst="rect">
            <a:avLst/>
          </a:prstGeom>
          <a:noFill/>
          <a:ln>
            <a:solidFill>
              <a:schemeClr val="accent1"/>
            </a:solidFill>
          </a:ln>
        </p:spPr>
        <p:txBody>
          <a:bodyPr wrap="square">
            <a:spAutoFit/>
          </a:bodyPr>
          <a:lstStyle/>
          <a:p>
            <a:pPr algn="ctr">
              <a:lnSpc>
                <a:spcPct val="107000"/>
              </a:lnSpc>
              <a:spcAft>
                <a:spcPts val="800"/>
              </a:spcAft>
            </a:pPr>
            <a:r>
              <a:rPr lang="en-US" sz="1800" kern="100" dirty="0">
                <a:effectLst/>
                <a:latin typeface="Palatino Linotype" panose="02040502050505030304" pitchFamily="18" charset="0"/>
                <a:ea typeface="Calibri" panose="020F0502020204030204" pitchFamily="34" charset="0"/>
                <a:cs typeface="Times New Roman" panose="02020603050405020304" pitchFamily="18" charset="0"/>
              </a:rPr>
              <a:t>2- Match with natural models (balance between established and new theories, analogy)</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BC0E0C5F-4738-815B-699B-00AD727525D5}"/>
              </a:ext>
            </a:extLst>
          </p:cNvPr>
          <p:cNvSpPr txBox="1"/>
          <p:nvPr/>
        </p:nvSpPr>
        <p:spPr>
          <a:xfrm>
            <a:off x="4009105" y="5190787"/>
            <a:ext cx="3687661" cy="968727"/>
          </a:xfrm>
          <a:prstGeom prst="rect">
            <a:avLst/>
          </a:prstGeom>
          <a:noFill/>
          <a:ln>
            <a:solidFill>
              <a:schemeClr val="accent1"/>
            </a:solidFill>
          </a:ln>
        </p:spPr>
        <p:txBody>
          <a:bodyPr wrap="square">
            <a:spAutoFit/>
          </a:bodyPr>
          <a:lstStyle/>
          <a:p>
            <a:pPr algn="ctr">
              <a:lnSpc>
                <a:spcPct val="107000"/>
              </a:lnSpc>
              <a:spcAft>
                <a:spcPts val="800"/>
              </a:spcAft>
            </a:pPr>
            <a:r>
              <a:rPr lang="en-US" sz="1800" kern="100" dirty="0">
                <a:effectLst/>
                <a:latin typeface="Palatino Linotype" panose="02040502050505030304" pitchFamily="18" charset="0"/>
                <a:ea typeface="Calibri" panose="020F0502020204030204" pitchFamily="34" charset="0"/>
                <a:cs typeface="Times New Roman" panose="02020603050405020304" pitchFamily="18" charset="0"/>
              </a:rPr>
              <a:t>3- Abstract insights (natural forms process or system, what would nature do?)</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E25428D3-4DC3-2E96-0FB0-5E67D7E6FDA9}"/>
              </a:ext>
            </a:extLst>
          </p:cNvPr>
          <p:cNvSpPr txBox="1"/>
          <p:nvPr/>
        </p:nvSpPr>
        <p:spPr>
          <a:xfrm>
            <a:off x="562062" y="3317204"/>
            <a:ext cx="3379932" cy="968727"/>
          </a:xfrm>
          <a:prstGeom prst="rect">
            <a:avLst/>
          </a:prstGeom>
          <a:noFill/>
          <a:ln>
            <a:solidFill>
              <a:schemeClr val="accent1"/>
            </a:solidFill>
          </a:ln>
        </p:spPr>
        <p:txBody>
          <a:bodyPr wrap="square">
            <a:spAutoFit/>
          </a:bodyPr>
          <a:lstStyle/>
          <a:p>
            <a:pPr algn="ctr">
              <a:lnSpc>
                <a:spcPct val="107000"/>
              </a:lnSpc>
              <a:spcAft>
                <a:spcPts val="800"/>
              </a:spcAft>
            </a:pPr>
            <a:r>
              <a:rPr lang="en-US" sz="1800" kern="100" dirty="0">
                <a:effectLst/>
                <a:latin typeface="Palatino Linotype" panose="02040502050505030304" pitchFamily="18" charset="0"/>
                <a:ea typeface="Calibri" panose="020F0502020204030204" pitchFamily="34" charset="0"/>
                <a:cs typeface="Times New Roman" panose="02020603050405020304" pitchFamily="18" charset="0"/>
              </a:rPr>
              <a:t>4- Apply the biological insights (de-biologize the insight, apply to research question)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9851F7DA-40CE-C090-9574-58E3DC55489C}"/>
              </a:ext>
            </a:extLst>
          </p:cNvPr>
          <p:cNvSpPr txBox="1"/>
          <p:nvPr/>
        </p:nvSpPr>
        <p:spPr>
          <a:xfrm>
            <a:off x="1377891" y="1257726"/>
            <a:ext cx="3026329" cy="968727"/>
          </a:xfrm>
          <a:prstGeom prst="rect">
            <a:avLst/>
          </a:prstGeom>
          <a:noFill/>
          <a:ln>
            <a:solidFill>
              <a:schemeClr val="accent1"/>
            </a:solidFill>
          </a:ln>
        </p:spPr>
        <p:txBody>
          <a:bodyPr wrap="square">
            <a:spAutoFit/>
          </a:bodyPr>
          <a:lstStyle/>
          <a:p>
            <a:pPr algn="ctr">
              <a:lnSpc>
                <a:spcPct val="107000"/>
              </a:lnSpc>
              <a:spcAft>
                <a:spcPts val="800"/>
              </a:spcAft>
            </a:pPr>
            <a:r>
              <a:rPr lang="en-US" sz="1800" kern="100" dirty="0">
                <a:effectLst/>
                <a:latin typeface="Palatino Linotype" panose="02040502050505030304" pitchFamily="18" charset="0"/>
                <a:ea typeface="Calibri" panose="020F0502020204030204" pitchFamily="34" charset="0"/>
                <a:cs typeface="Times New Roman" panose="02020603050405020304" pitchFamily="18" charset="0"/>
              </a:rPr>
              <a:t>5- Evaluate the fit (does it make sense? Reasons, refine the research?)</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69319E9B-8D83-C80B-95B5-4CAE121FB9CB}"/>
              </a:ext>
            </a:extLst>
          </p:cNvPr>
          <p:cNvSpPr/>
          <p:nvPr/>
        </p:nvSpPr>
        <p:spPr>
          <a:xfrm>
            <a:off x="4836886" y="2673991"/>
            <a:ext cx="1870745" cy="1098958"/>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864B6923-E29D-2E1C-88C7-149FEF3D6855}"/>
              </a:ext>
            </a:extLst>
          </p:cNvPr>
          <p:cNvSpPr txBox="1"/>
          <p:nvPr/>
        </p:nvSpPr>
        <p:spPr>
          <a:xfrm>
            <a:off x="4930629" y="3035470"/>
            <a:ext cx="4133675" cy="376000"/>
          </a:xfrm>
          <a:prstGeom prst="rect">
            <a:avLst/>
          </a:prstGeom>
          <a:noFill/>
        </p:spPr>
        <p:txBody>
          <a:bodyPr wrap="square">
            <a:spAutoFit/>
          </a:bodyPr>
          <a:lstStyle/>
          <a:p>
            <a:pPr>
              <a:lnSpc>
                <a:spcPct val="107000"/>
              </a:lnSpc>
              <a:spcAft>
                <a:spcPts val="800"/>
              </a:spcAft>
            </a:pPr>
            <a:r>
              <a:rPr lang="en-US" sz="1800" kern="1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Life’s principles</a:t>
            </a:r>
            <a:endParaRPr lang="fr-FR"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562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031100A-E936-FB59-E224-AED9AE984519}"/>
              </a:ext>
            </a:extLst>
          </p:cNvPr>
          <p:cNvPicPr>
            <a:picLocks noChangeAspect="1"/>
          </p:cNvPicPr>
          <p:nvPr/>
        </p:nvPicPr>
        <p:blipFill>
          <a:blip r:embed="rId2"/>
          <a:stretch>
            <a:fillRect/>
          </a:stretch>
        </p:blipFill>
        <p:spPr>
          <a:xfrm>
            <a:off x="0" y="710106"/>
            <a:ext cx="12192000" cy="5437787"/>
          </a:xfrm>
          <a:prstGeom prst="rect">
            <a:avLst/>
          </a:prstGeom>
        </p:spPr>
      </p:pic>
    </p:spTree>
    <p:extLst>
      <p:ext uri="{BB962C8B-B14F-4D97-AF65-F5344CB8AC3E}">
        <p14:creationId xmlns:p14="http://schemas.microsoft.com/office/powerpoint/2010/main" val="180410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A03B21C-42D8-0599-1FBA-10FC746B8DD7}"/>
              </a:ext>
            </a:extLst>
          </p:cNvPr>
          <p:cNvPicPr>
            <a:picLocks noChangeAspect="1"/>
          </p:cNvPicPr>
          <p:nvPr/>
        </p:nvPicPr>
        <p:blipFill>
          <a:blip r:embed="rId2"/>
          <a:stretch>
            <a:fillRect/>
          </a:stretch>
        </p:blipFill>
        <p:spPr>
          <a:xfrm>
            <a:off x="433431" y="644037"/>
            <a:ext cx="11325137" cy="5871471"/>
          </a:xfrm>
          <a:prstGeom prst="rect">
            <a:avLst/>
          </a:prstGeom>
        </p:spPr>
      </p:pic>
      <p:sp>
        <p:nvSpPr>
          <p:cNvPr id="3" name="Flèche : droite 2">
            <a:extLst>
              <a:ext uri="{FF2B5EF4-FFF2-40B4-BE49-F238E27FC236}">
                <a16:creationId xmlns:a16="http://schemas.microsoft.com/office/drawing/2014/main" id="{E2A87256-00EB-C7F2-9535-CCEDB01E020F}"/>
              </a:ext>
            </a:extLst>
          </p:cNvPr>
          <p:cNvSpPr/>
          <p:nvPr/>
        </p:nvSpPr>
        <p:spPr>
          <a:xfrm>
            <a:off x="7617204" y="1753299"/>
            <a:ext cx="1191237" cy="847288"/>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127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FFFBB2-6F60-43CB-AED1-10CBA906F439}"/>
              </a:ext>
            </a:extLst>
          </p:cNvPr>
          <p:cNvPicPr>
            <a:picLocks noChangeAspect="1"/>
          </p:cNvPicPr>
          <p:nvPr/>
        </p:nvPicPr>
        <p:blipFill>
          <a:blip r:embed="rId2"/>
          <a:stretch>
            <a:fillRect/>
          </a:stretch>
        </p:blipFill>
        <p:spPr>
          <a:xfrm>
            <a:off x="918355" y="897622"/>
            <a:ext cx="10707043" cy="5234730"/>
          </a:xfrm>
          <a:prstGeom prst="rect">
            <a:avLst/>
          </a:prstGeom>
        </p:spPr>
      </p:pic>
    </p:spTree>
    <p:extLst>
      <p:ext uri="{BB962C8B-B14F-4D97-AF65-F5344CB8AC3E}">
        <p14:creationId xmlns:p14="http://schemas.microsoft.com/office/powerpoint/2010/main" val="3757110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804B96F-D514-6FD8-96D6-EF698D7F881E}"/>
              </a:ext>
            </a:extLst>
          </p:cNvPr>
          <p:cNvPicPr>
            <a:picLocks noChangeAspect="1"/>
          </p:cNvPicPr>
          <p:nvPr/>
        </p:nvPicPr>
        <p:blipFill>
          <a:blip r:embed="rId2"/>
          <a:stretch>
            <a:fillRect/>
          </a:stretch>
        </p:blipFill>
        <p:spPr>
          <a:xfrm>
            <a:off x="968858" y="227881"/>
            <a:ext cx="10254283" cy="6402237"/>
          </a:xfrm>
          <a:prstGeom prst="rect">
            <a:avLst/>
          </a:prstGeom>
        </p:spPr>
      </p:pic>
    </p:spTree>
    <p:extLst>
      <p:ext uri="{BB962C8B-B14F-4D97-AF65-F5344CB8AC3E}">
        <p14:creationId xmlns:p14="http://schemas.microsoft.com/office/powerpoint/2010/main" val="414603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98281-51B0-998E-43A3-52D0EDE576A6}"/>
              </a:ext>
            </a:extLst>
          </p:cNvPr>
          <p:cNvSpPr>
            <a:spLocks noGrp="1"/>
          </p:cNvSpPr>
          <p:nvPr>
            <p:ph type="title"/>
          </p:nvPr>
        </p:nvSpPr>
        <p:spPr>
          <a:xfrm>
            <a:off x="838200" y="365125"/>
            <a:ext cx="10515600" cy="666721"/>
          </a:xfrm>
        </p:spPr>
        <p:txBody>
          <a:bodyPr>
            <a:normAutofit fontScale="90000"/>
          </a:bodyPr>
          <a:lstStyle/>
          <a:p>
            <a:pPr algn="ctr"/>
            <a:r>
              <a:rPr lang="fr-FR" dirty="0">
                <a:latin typeface="Palatino Linotype" panose="02040502050505030304" pitchFamily="18" charset="0"/>
              </a:rPr>
              <a:t>Origine, cibles des idées</a:t>
            </a:r>
          </a:p>
        </p:txBody>
      </p:sp>
      <p:pic>
        <p:nvPicPr>
          <p:cNvPr id="3" name="Image 2">
            <a:extLst>
              <a:ext uri="{FF2B5EF4-FFF2-40B4-BE49-F238E27FC236}">
                <a16:creationId xmlns:a16="http://schemas.microsoft.com/office/drawing/2014/main" id="{AB0609DD-6134-735F-EB1F-192610EF0FCC}"/>
              </a:ext>
            </a:extLst>
          </p:cNvPr>
          <p:cNvPicPr>
            <a:picLocks noChangeAspect="1"/>
          </p:cNvPicPr>
          <p:nvPr/>
        </p:nvPicPr>
        <p:blipFill>
          <a:blip r:embed="rId2"/>
          <a:stretch>
            <a:fillRect/>
          </a:stretch>
        </p:blipFill>
        <p:spPr>
          <a:xfrm>
            <a:off x="423466" y="1066809"/>
            <a:ext cx="5518187" cy="2841851"/>
          </a:xfrm>
          <a:prstGeom prst="rect">
            <a:avLst/>
          </a:prstGeom>
        </p:spPr>
      </p:pic>
      <p:pic>
        <p:nvPicPr>
          <p:cNvPr id="4" name="Image 3">
            <a:extLst>
              <a:ext uri="{FF2B5EF4-FFF2-40B4-BE49-F238E27FC236}">
                <a16:creationId xmlns:a16="http://schemas.microsoft.com/office/drawing/2014/main" id="{A3115467-E062-E510-A844-76FBA9E86EA4}"/>
              </a:ext>
            </a:extLst>
          </p:cNvPr>
          <p:cNvPicPr>
            <a:picLocks noChangeAspect="1"/>
          </p:cNvPicPr>
          <p:nvPr/>
        </p:nvPicPr>
        <p:blipFill>
          <a:blip r:embed="rId3"/>
          <a:stretch>
            <a:fillRect/>
          </a:stretch>
        </p:blipFill>
        <p:spPr>
          <a:xfrm>
            <a:off x="540357" y="4071448"/>
            <a:ext cx="5004765" cy="2688158"/>
          </a:xfrm>
          <a:prstGeom prst="rect">
            <a:avLst/>
          </a:prstGeom>
        </p:spPr>
      </p:pic>
      <p:pic>
        <p:nvPicPr>
          <p:cNvPr id="5" name="Image 4">
            <a:extLst>
              <a:ext uri="{FF2B5EF4-FFF2-40B4-BE49-F238E27FC236}">
                <a16:creationId xmlns:a16="http://schemas.microsoft.com/office/drawing/2014/main" id="{FA48FA28-A9B6-D2FD-A80A-1096CECAAC1A}"/>
              </a:ext>
            </a:extLst>
          </p:cNvPr>
          <p:cNvPicPr>
            <a:picLocks noChangeAspect="1"/>
          </p:cNvPicPr>
          <p:nvPr/>
        </p:nvPicPr>
        <p:blipFill>
          <a:blip r:embed="rId4"/>
          <a:stretch>
            <a:fillRect/>
          </a:stretch>
        </p:blipFill>
        <p:spPr>
          <a:xfrm>
            <a:off x="5941653" y="2081124"/>
            <a:ext cx="5518187" cy="3385445"/>
          </a:xfrm>
          <a:prstGeom prst="rect">
            <a:avLst/>
          </a:prstGeom>
        </p:spPr>
      </p:pic>
    </p:spTree>
    <p:extLst>
      <p:ext uri="{BB962C8B-B14F-4D97-AF65-F5344CB8AC3E}">
        <p14:creationId xmlns:p14="http://schemas.microsoft.com/office/powerpoint/2010/main" val="288278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36805-6A0E-4B8E-6CCA-8177918EB695}"/>
              </a:ext>
            </a:extLst>
          </p:cNvPr>
          <p:cNvSpPr>
            <a:spLocks noGrp="1"/>
          </p:cNvSpPr>
          <p:nvPr>
            <p:ph type="title"/>
          </p:nvPr>
        </p:nvSpPr>
        <p:spPr/>
        <p:txBody>
          <a:bodyPr/>
          <a:lstStyle/>
          <a:p>
            <a:pPr algn="ctr"/>
            <a:r>
              <a:rPr lang="fr-FR" dirty="0">
                <a:latin typeface="Palatino Linotype" panose="02040502050505030304" pitchFamily="18" charset="0"/>
              </a:rPr>
              <a:t>Voir ce qui est à découvrir</a:t>
            </a:r>
          </a:p>
        </p:txBody>
      </p:sp>
      <p:pic>
        <p:nvPicPr>
          <p:cNvPr id="3" name="Image 2">
            <a:extLst>
              <a:ext uri="{FF2B5EF4-FFF2-40B4-BE49-F238E27FC236}">
                <a16:creationId xmlns:a16="http://schemas.microsoft.com/office/drawing/2014/main" id="{DBB4C6B3-7FC3-C9C5-3F43-3981E064A4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3329" y="1929468"/>
            <a:ext cx="8653067" cy="4546527"/>
          </a:xfrm>
          <a:prstGeom prst="rect">
            <a:avLst/>
          </a:prstGeom>
          <a:noFill/>
        </p:spPr>
      </p:pic>
      <p:sp>
        <p:nvSpPr>
          <p:cNvPr id="5" name="ZoneTexte 4">
            <a:extLst>
              <a:ext uri="{FF2B5EF4-FFF2-40B4-BE49-F238E27FC236}">
                <a16:creationId xmlns:a16="http://schemas.microsoft.com/office/drawing/2014/main" id="{901B143A-1534-FF49-F560-68AB9362CF7A}"/>
              </a:ext>
            </a:extLst>
          </p:cNvPr>
          <p:cNvSpPr txBox="1"/>
          <p:nvPr/>
        </p:nvSpPr>
        <p:spPr>
          <a:xfrm>
            <a:off x="316029" y="1968780"/>
            <a:ext cx="2930510" cy="4401205"/>
          </a:xfrm>
          <a:prstGeom prst="rect">
            <a:avLst/>
          </a:prstGeom>
          <a:noFill/>
          <a:ln>
            <a:solidFill>
              <a:schemeClr val="accent1"/>
            </a:solidFill>
          </a:ln>
        </p:spPr>
        <p:txBody>
          <a:bodyPr wrap="square">
            <a:spAutoFit/>
          </a:bodyPr>
          <a:lstStyle/>
          <a:p>
            <a:r>
              <a:rPr lang="fr-FR" sz="2000" kern="0" dirty="0">
                <a:effectLst/>
                <a:latin typeface="Palatino Linotype" panose="02040502050505030304" pitchFamily="18" charset="0"/>
                <a:ea typeface="Times New Roman" panose="02020603050405020304" pitchFamily="18" charset="0"/>
                <a:cs typeface="Times New Roman" panose="02020603050405020304" pitchFamily="18" charset="0"/>
              </a:rPr>
              <a:t>« Ceci implique de s'intéresser aux processus de constitution de ce qui doit être vu, aux conditions par lesquels se déploie une évaluation collective définissant ce qu'il convient de voir, aux manières de diriger l'attention sur les faits saillants des pratiques » (Voirol, 2005)</a:t>
            </a:r>
            <a:endParaRPr lang="fr-FR" sz="2000" dirty="0"/>
          </a:p>
        </p:txBody>
      </p:sp>
      <p:pic>
        <p:nvPicPr>
          <p:cNvPr id="6" name="Image 5">
            <a:extLst>
              <a:ext uri="{FF2B5EF4-FFF2-40B4-BE49-F238E27FC236}">
                <a16:creationId xmlns:a16="http://schemas.microsoft.com/office/drawing/2014/main" id="{A0253909-AEC2-0447-21DC-61CBE1F2C975}"/>
              </a:ext>
            </a:extLst>
          </p:cNvPr>
          <p:cNvPicPr>
            <a:picLocks noChangeAspect="1"/>
          </p:cNvPicPr>
          <p:nvPr/>
        </p:nvPicPr>
        <p:blipFill>
          <a:blip r:embed="rId3"/>
          <a:stretch>
            <a:fillRect/>
          </a:stretch>
        </p:blipFill>
        <p:spPr>
          <a:xfrm>
            <a:off x="3427997" y="1585519"/>
            <a:ext cx="2508655" cy="986274"/>
          </a:xfrm>
          <a:prstGeom prst="rect">
            <a:avLst/>
          </a:prstGeom>
        </p:spPr>
      </p:pic>
    </p:spTree>
    <p:extLst>
      <p:ext uri="{BB962C8B-B14F-4D97-AF65-F5344CB8AC3E}">
        <p14:creationId xmlns:p14="http://schemas.microsoft.com/office/powerpoint/2010/main" val="1156463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1F780-37C0-39D2-86ED-7414648D25F6}"/>
              </a:ext>
            </a:extLst>
          </p:cNvPr>
          <p:cNvSpPr>
            <a:spLocks noGrp="1"/>
          </p:cNvSpPr>
          <p:nvPr>
            <p:ph type="title"/>
          </p:nvPr>
        </p:nvSpPr>
        <p:spPr/>
        <p:txBody>
          <a:bodyPr/>
          <a:lstStyle/>
          <a:p>
            <a:pPr algn="ctr"/>
            <a:r>
              <a:rPr lang="fr-FR" dirty="0">
                <a:latin typeface="Palatino Linotype" panose="02040502050505030304" pitchFamily="18" charset="0"/>
              </a:rPr>
              <a:t>Eléments d’échelles (tendon)</a:t>
            </a:r>
          </a:p>
        </p:txBody>
      </p:sp>
      <p:pic>
        <p:nvPicPr>
          <p:cNvPr id="3" name="Image 2">
            <a:extLst>
              <a:ext uri="{FF2B5EF4-FFF2-40B4-BE49-F238E27FC236}">
                <a16:creationId xmlns:a16="http://schemas.microsoft.com/office/drawing/2014/main" id="{5E4906B4-DD22-27EC-9798-CD1F742FF7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626" y="1470636"/>
            <a:ext cx="10310069" cy="5022239"/>
          </a:xfrm>
          <a:prstGeom prst="rect">
            <a:avLst/>
          </a:prstGeom>
          <a:noFill/>
          <a:ln>
            <a:noFill/>
          </a:ln>
        </p:spPr>
      </p:pic>
    </p:spTree>
    <p:extLst>
      <p:ext uri="{BB962C8B-B14F-4D97-AF65-F5344CB8AC3E}">
        <p14:creationId xmlns:p14="http://schemas.microsoft.com/office/powerpoint/2010/main" val="3050775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F604DC-D7D5-0FF7-2190-16DABED15F09}"/>
              </a:ext>
            </a:extLst>
          </p:cNvPr>
          <p:cNvSpPr>
            <a:spLocks noGrp="1"/>
          </p:cNvSpPr>
          <p:nvPr>
            <p:ph type="title"/>
          </p:nvPr>
        </p:nvSpPr>
        <p:spPr/>
        <p:txBody>
          <a:bodyPr/>
          <a:lstStyle/>
          <a:p>
            <a:pPr algn="ctr"/>
            <a:r>
              <a:rPr lang="fr-FR" dirty="0">
                <a:latin typeface="Palatino Linotype" panose="02040502050505030304" pitchFamily="18" charset="0"/>
              </a:rPr>
              <a:t>Nature - Ingénierie</a:t>
            </a:r>
          </a:p>
        </p:txBody>
      </p:sp>
      <p:pic>
        <p:nvPicPr>
          <p:cNvPr id="5" name="Image 4">
            <a:extLst>
              <a:ext uri="{FF2B5EF4-FFF2-40B4-BE49-F238E27FC236}">
                <a16:creationId xmlns:a16="http://schemas.microsoft.com/office/drawing/2014/main" id="{A26F33DC-94D8-B329-EB70-98F723BE1EAB}"/>
              </a:ext>
            </a:extLst>
          </p:cNvPr>
          <p:cNvPicPr>
            <a:picLocks noChangeAspect="1"/>
          </p:cNvPicPr>
          <p:nvPr/>
        </p:nvPicPr>
        <p:blipFill>
          <a:blip r:embed="rId2"/>
          <a:stretch>
            <a:fillRect/>
          </a:stretch>
        </p:blipFill>
        <p:spPr>
          <a:xfrm>
            <a:off x="-12763" y="1921494"/>
            <a:ext cx="6445901" cy="4037017"/>
          </a:xfrm>
          <a:prstGeom prst="rect">
            <a:avLst/>
          </a:prstGeom>
        </p:spPr>
      </p:pic>
      <p:pic>
        <p:nvPicPr>
          <p:cNvPr id="6" name="Image 5">
            <a:extLst>
              <a:ext uri="{FF2B5EF4-FFF2-40B4-BE49-F238E27FC236}">
                <a16:creationId xmlns:a16="http://schemas.microsoft.com/office/drawing/2014/main" id="{49D2494D-DAC2-D1A6-0E90-F0E306310175}"/>
              </a:ext>
            </a:extLst>
          </p:cNvPr>
          <p:cNvPicPr>
            <a:picLocks noChangeAspect="1"/>
          </p:cNvPicPr>
          <p:nvPr/>
        </p:nvPicPr>
        <p:blipFill>
          <a:blip r:embed="rId3"/>
          <a:stretch>
            <a:fillRect/>
          </a:stretch>
        </p:blipFill>
        <p:spPr>
          <a:xfrm>
            <a:off x="6433138" y="2611773"/>
            <a:ext cx="5758862" cy="2878822"/>
          </a:xfrm>
          <a:prstGeom prst="rect">
            <a:avLst/>
          </a:prstGeom>
        </p:spPr>
      </p:pic>
      <p:pic>
        <p:nvPicPr>
          <p:cNvPr id="4" name="Image 3">
            <a:extLst>
              <a:ext uri="{FF2B5EF4-FFF2-40B4-BE49-F238E27FC236}">
                <a16:creationId xmlns:a16="http://schemas.microsoft.com/office/drawing/2014/main" id="{7A7058ED-1B47-C86A-D788-795678862A31}"/>
              </a:ext>
            </a:extLst>
          </p:cNvPr>
          <p:cNvPicPr>
            <a:picLocks noChangeAspect="1"/>
          </p:cNvPicPr>
          <p:nvPr/>
        </p:nvPicPr>
        <p:blipFill>
          <a:blip r:embed="rId4"/>
          <a:stretch>
            <a:fillRect/>
          </a:stretch>
        </p:blipFill>
        <p:spPr>
          <a:xfrm>
            <a:off x="8649051" y="183655"/>
            <a:ext cx="3359658" cy="2180286"/>
          </a:xfrm>
          <a:prstGeom prst="rect">
            <a:avLst/>
          </a:prstGeom>
        </p:spPr>
      </p:pic>
      <p:pic>
        <p:nvPicPr>
          <p:cNvPr id="8" name="Image 7">
            <a:extLst>
              <a:ext uri="{FF2B5EF4-FFF2-40B4-BE49-F238E27FC236}">
                <a16:creationId xmlns:a16="http://schemas.microsoft.com/office/drawing/2014/main" id="{12C9EFF1-766D-7039-63D0-B7547F5AAA2A}"/>
              </a:ext>
            </a:extLst>
          </p:cNvPr>
          <p:cNvPicPr>
            <a:picLocks noChangeAspect="1"/>
          </p:cNvPicPr>
          <p:nvPr/>
        </p:nvPicPr>
        <p:blipFill>
          <a:blip r:embed="rId5"/>
          <a:stretch>
            <a:fillRect/>
          </a:stretch>
        </p:blipFill>
        <p:spPr>
          <a:xfrm>
            <a:off x="183291" y="183655"/>
            <a:ext cx="3231028" cy="1612304"/>
          </a:xfrm>
          <a:prstGeom prst="rect">
            <a:avLst/>
          </a:prstGeom>
        </p:spPr>
      </p:pic>
    </p:spTree>
    <p:extLst>
      <p:ext uri="{BB962C8B-B14F-4D97-AF65-F5344CB8AC3E}">
        <p14:creationId xmlns:p14="http://schemas.microsoft.com/office/powerpoint/2010/main" val="426784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1FFDD-8AA0-B54E-D3B7-377B610025C8}"/>
              </a:ext>
            </a:extLst>
          </p:cNvPr>
          <p:cNvSpPr>
            <a:spLocks noGrp="1"/>
          </p:cNvSpPr>
          <p:nvPr>
            <p:ph type="title"/>
          </p:nvPr>
        </p:nvSpPr>
        <p:spPr>
          <a:xfrm>
            <a:off x="838200" y="365126"/>
            <a:ext cx="10515600" cy="926780"/>
          </a:xfrm>
        </p:spPr>
        <p:txBody>
          <a:bodyPr/>
          <a:lstStyle/>
          <a:p>
            <a:pPr algn="ctr"/>
            <a:r>
              <a:rPr lang="fr-FR" dirty="0">
                <a:latin typeface="Palatino Linotype" panose="02040502050505030304" pitchFamily="18" charset="0"/>
              </a:rPr>
              <a:t>Approches heuristiques</a:t>
            </a:r>
          </a:p>
        </p:txBody>
      </p:sp>
      <p:pic>
        <p:nvPicPr>
          <p:cNvPr id="3" name="Image 2">
            <a:extLst>
              <a:ext uri="{FF2B5EF4-FFF2-40B4-BE49-F238E27FC236}">
                <a16:creationId xmlns:a16="http://schemas.microsoft.com/office/drawing/2014/main" id="{05EA855E-37EA-7630-9903-5A72F09C0F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241" y="2694331"/>
            <a:ext cx="6462757" cy="3052128"/>
          </a:xfrm>
          <a:prstGeom prst="rect">
            <a:avLst/>
          </a:prstGeom>
          <a:noFill/>
        </p:spPr>
      </p:pic>
      <p:pic>
        <p:nvPicPr>
          <p:cNvPr id="5" name="Image 4">
            <a:extLst>
              <a:ext uri="{FF2B5EF4-FFF2-40B4-BE49-F238E27FC236}">
                <a16:creationId xmlns:a16="http://schemas.microsoft.com/office/drawing/2014/main" id="{4763737C-D114-7899-1C75-810BBC548052}"/>
              </a:ext>
            </a:extLst>
          </p:cNvPr>
          <p:cNvPicPr>
            <a:picLocks noChangeAspect="1"/>
          </p:cNvPicPr>
          <p:nvPr/>
        </p:nvPicPr>
        <p:blipFill>
          <a:blip r:embed="rId3"/>
          <a:stretch>
            <a:fillRect/>
          </a:stretch>
        </p:blipFill>
        <p:spPr>
          <a:xfrm>
            <a:off x="6736930" y="2281804"/>
            <a:ext cx="5027930" cy="3892493"/>
          </a:xfrm>
          <a:prstGeom prst="rect">
            <a:avLst/>
          </a:prstGeom>
        </p:spPr>
      </p:pic>
      <p:pic>
        <p:nvPicPr>
          <p:cNvPr id="6" name="Image 5">
            <a:extLst>
              <a:ext uri="{FF2B5EF4-FFF2-40B4-BE49-F238E27FC236}">
                <a16:creationId xmlns:a16="http://schemas.microsoft.com/office/drawing/2014/main" id="{C86D7405-202D-C86F-2F82-5F0574307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355" y="1291906"/>
            <a:ext cx="1760891" cy="2620861"/>
          </a:xfrm>
          <a:prstGeom prst="rect">
            <a:avLst/>
          </a:prstGeom>
        </p:spPr>
      </p:pic>
    </p:spTree>
    <p:extLst>
      <p:ext uri="{BB962C8B-B14F-4D97-AF65-F5344CB8AC3E}">
        <p14:creationId xmlns:p14="http://schemas.microsoft.com/office/powerpoint/2010/main" val="1149203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294446-D280-8FA7-CA03-CE373C9F4910}"/>
              </a:ext>
            </a:extLst>
          </p:cNvPr>
          <p:cNvSpPr/>
          <p:nvPr/>
        </p:nvSpPr>
        <p:spPr>
          <a:xfrm>
            <a:off x="5066950" y="2919369"/>
            <a:ext cx="4152551" cy="1694576"/>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D5DDC0F9-6AEF-AB00-3B2C-35B3E7DFA14E}"/>
              </a:ext>
            </a:extLst>
          </p:cNvPr>
          <p:cNvSpPr/>
          <p:nvPr/>
        </p:nvSpPr>
        <p:spPr>
          <a:xfrm>
            <a:off x="7365534" y="2969703"/>
            <a:ext cx="1761688" cy="15939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2E7A280-2E4F-7D96-38A8-7021FBE2FFCB}"/>
              </a:ext>
            </a:extLst>
          </p:cNvPr>
          <p:cNvPicPr>
            <a:picLocks noChangeAspect="1"/>
          </p:cNvPicPr>
          <p:nvPr/>
        </p:nvPicPr>
        <p:blipFill>
          <a:blip r:embed="rId2"/>
          <a:stretch>
            <a:fillRect/>
          </a:stretch>
        </p:blipFill>
        <p:spPr>
          <a:xfrm>
            <a:off x="5591444" y="2961915"/>
            <a:ext cx="1774090" cy="1609483"/>
          </a:xfrm>
          <a:prstGeom prst="rect">
            <a:avLst/>
          </a:prstGeom>
        </p:spPr>
      </p:pic>
      <p:sp>
        <p:nvSpPr>
          <p:cNvPr id="6" name="Flèche : double flèche horizontale 5">
            <a:extLst>
              <a:ext uri="{FF2B5EF4-FFF2-40B4-BE49-F238E27FC236}">
                <a16:creationId xmlns:a16="http://schemas.microsoft.com/office/drawing/2014/main" id="{0EB994CB-84F2-2D15-8D02-E153D3B24E4E}"/>
              </a:ext>
            </a:extLst>
          </p:cNvPr>
          <p:cNvSpPr/>
          <p:nvPr/>
        </p:nvSpPr>
        <p:spPr>
          <a:xfrm>
            <a:off x="6996418" y="3556330"/>
            <a:ext cx="738231" cy="33556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DE60D6E-3A94-32EA-B338-2A4007042D8E}"/>
              </a:ext>
            </a:extLst>
          </p:cNvPr>
          <p:cNvPicPr>
            <a:picLocks noChangeAspect="1"/>
          </p:cNvPicPr>
          <p:nvPr/>
        </p:nvPicPr>
        <p:blipFill>
          <a:blip r:embed="rId2"/>
          <a:stretch>
            <a:fillRect/>
          </a:stretch>
        </p:blipFill>
        <p:spPr>
          <a:xfrm>
            <a:off x="8221211" y="665426"/>
            <a:ext cx="1986003" cy="1801734"/>
          </a:xfrm>
          <a:prstGeom prst="rect">
            <a:avLst/>
          </a:prstGeom>
        </p:spPr>
      </p:pic>
      <p:pic>
        <p:nvPicPr>
          <p:cNvPr id="8" name="Image 7">
            <a:extLst>
              <a:ext uri="{FF2B5EF4-FFF2-40B4-BE49-F238E27FC236}">
                <a16:creationId xmlns:a16="http://schemas.microsoft.com/office/drawing/2014/main" id="{BA2C50F9-5DF9-0A12-3E44-D11FF77A2510}"/>
              </a:ext>
            </a:extLst>
          </p:cNvPr>
          <p:cNvPicPr>
            <a:picLocks noChangeAspect="1"/>
          </p:cNvPicPr>
          <p:nvPr/>
        </p:nvPicPr>
        <p:blipFill>
          <a:blip r:embed="rId2"/>
          <a:stretch>
            <a:fillRect/>
          </a:stretch>
        </p:blipFill>
        <p:spPr>
          <a:xfrm>
            <a:off x="9679071" y="2969703"/>
            <a:ext cx="1774090" cy="1609483"/>
          </a:xfrm>
          <a:prstGeom prst="rect">
            <a:avLst/>
          </a:prstGeom>
        </p:spPr>
      </p:pic>
      <p:pic>
        <p:nvPicPr>
          <p:cNvPr id="9" name="Image 8">
            <a:extLst>
              <a:ext uri="{FF2B5EF4-FFF2-40B4-BE49-F238E27FC236}">
                <a16:creationId xmlns:a16="http://schemas.microsoft.com/office/drawing/2014/main" id="{00BD659D-D148-E791-B2B4-80A8A313BDDD}"/>
              </a:ext>
            </a:extLst>
          </p:cNvPr>
          <p:cNvPicPr>
            <a:picLocks noChangeAspect="1"/>
          </p:cNvPicPr>
          <p:nvPr/>
        </p:nvPicPr>
        <p:blipFill>
          <a:blip r:embed="rId2"/>
          <a:stretch>
            <a:fillRect/>
          </a:stretch>
        </p:blipFill>
        <p:spPr>
          <a:xfrm>
            <a:off x="967437" y="931457"/>
            <a:ext cx="2002473" cy="3522172"/>
          </a:xfrm>
          <a:prstGeom prst="rect">
            <a:avLst/>
          </a:prstGeom>
          <a:solidFill>
            <a:schemeClr val="bg1"/>
          </a:solidFill>
          <a:ln>
            <a:solidFill>
              <a:schemeClr val="bg1"/>
            </a:solidFill>
          </a:ln>
        </p:spPr>
      </p:pic>
      <p:pic>
        <p:nvPicPr>
          <p:cNvPr id="10" name="Image 9">
            <a:extLst>
              <a:ext uri="{FF2B5EF4-FFF2-40B4-BE49-F238E27FC236}">
                <a16:creationId xmlns:a16="http://schemas.microsoft.com/office/drawing/2014/main" id="{C8B559AE-C12D-09A3-D879-502A52AECCE7}"/>
              </a:ext>
            </a:extLst>
          </p:cNvPr>
          <p:cNvPicPr>
            <a:picLocks noChangeAspect="1"/>
          </p:cNvPicPr>
          <p:nvPr/>
        </p:nvPicPr>
        <p:blipFill>
          <a:blip r:embed="rId2"/>
          <a:stretch>
            <a:fillRect/>
          </a:stretch>
        </p:blipFill>
        <p:spPr>
          <a:xfrm>
            <a:off x="2852008" y="947957"/>
            <a:ext cx="1952695" cy="3522172"/>
          </a:xfrm>
          <a:prstGeom prst="rect">
            <a:avLst/>
          </a:prstGeom>
        </p:spPr>
      </p:pic>
      <p:sp>
        <p:nvSpPr>
          <p:cNvPr id="11" name="Ellipse 10">
            <a:extLst>
              <a:ext uri="{FF2B5EF4-FFF2-40B4-BE49-F238E27FC236}">
                <a16:creationId xmlns:a16="http://schemas.microsoft.com/office/drawing/2014/main" id="{9A46DFA1-D63C-20C4-C3E8-57B63AB40EAC}"/>
              </a:ext>
            </a:extLst>
          </p:cNvPr>
          <p:cNvSpPr/>
          <p:nvPr/>
        </p:nvSpPr>
        <p:spPr>
          <a:xfrm>
            <a:off x="2298403" y="1266137"/>
            <a:ext cx="1325460" cy="2885812"/>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7B55807D-235C-FF38-91D3-FD4601DF3677}"/>
              </a:ext>
            </a:extLst>
          </p:cNvPr>
          <p:cNvSpPr/>
          <p:nvPr/>
        </p:nvSpPr>
        <p:spPr>
          <a:xfrm>
            <a:off x="4804703" y="2046914"/>
            <a:ext cx="1952695" cy="1006077"/>
          </a:xfrm>
          <a:prstGeom prst="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6B1CEA03-2606-5F7D-81B2-2D12AA9311F7}"/>
              </a:ext>
            </a:extLst>
          </p:cNvPr>
          <p:cNvSpPr/>
          <p:nvPr/>
        </p:nvSpPr>
        <p:spPr>
          <a:xfrm>
            <a:off x="9197617" y="3649211"/>
            <a:ext cx="503339" cy="291810"/>
          </a:xfrm>
          <a:prstGeom prst="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D5B41678-47C1-1D42-F704-E8DA607F66FC}"/>
              </a:ext>
            </a:extLst>
          </p:cNvPr>
          <p:cNvPicPr>
            <a:picLocks noChangeAspect="1"/>
          </p:cNvPicPr>
          <p:nvPr/>
        </p:nvPicPr>
        <p:blipFill>
          <a:blip r:embed="rId3"/>
          <a:stretch>
            <a:fillRect/>
          </a:stretch>
        </p:blipFill>
        <p:spPr>
          <a:xfrm rot="17811063">
            <a:off x="8202763" y="2416681"/>
            <a:ext cx="717197" cy="323116"/>
          </a:xfrm>
          <a:prstGeom prst="rect">
            <a:avLst/>
          </a:prstGeom>
        </p:spPr>
      </p:pic>
      <p:sp>
        <p:nvSpPr>
          <p:cNvPr id="16" name="Flèche : droite 15">
            <a:extLst>
              <a:ext uri="{FF2B5EF4-FFF2-40B4-BE49-F238E27FC236}">
                <a16:creationId xmlns:a16="http://schemas.microsoft.com/office/drawing/2014/main" id="{672D58A4-EAC7-47DA-5E7F-20641F78507F}"/>
              </a:ext>
            </a:extLst>
          </p:cNvPr>
          <p:cNvSpPr/>
          <p:nvPr/>
        </p:nvSpPr>
        <p:spPr>
          <a:xfrm rot="14540291">
            <a:off x="9368112" y="2566977"/>
            <a:ext cx="969606" cy="291810"/>
          </a:xfrm>
          <a:prstGeom prst="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CA899B6F-F4F5-0C24-4437-48C56FB13A66}"/>
              </a:ext>
            </a:extLst>
          </p:cNvPr>
          <p:cNvSpPr/>
          <p:nvPr/>
        </p:nvSpPr>
        <p:spPr>
          <a:xfrm>
            <a:off x="3431096" y="4571398"/>
            <a:ext cx="989901" cy="343949"/>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FA165963-D176-541B-68EA-CA9CB0222D9E}"/>
              </a:ext>
            </a:extLst>
          </p:cNvPr>
          <p:cNvSpPr/>
          <p:nvPr/>
        </p:nvSpPr>
        <p:spPr>
          <a:xfrm rot="10800000">
            <a:off x="1464945" y="4540718"/>
            <a:ext cx="989901" cy="343949"/>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93FA0863-8BC0-4A36-4F6E-AEB2CA02755E}"/>
              </a:ext>
            </a:extLst>
          </p:cNvPr>
          <p:cNvSpPr/>
          <p:nvPr/>
        </p:nvSpPr>
        <p:spPr>
          <a:xfrm>
            <a:off x="2734628" y="4486907"/>
            <a:ext cx="466683" cy="402671"/>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CBD9A541-E53F-55F7-A1F4-7229E3CB1BF6}"/>
              </a:ext>
            </a:extLst>
          </p:cNvPr>
          <p:cNvSpPr txBox="1"/>
          <p:nvPr/>
        </p:nvSpPr>
        <p:spPr>
          <a:xfrm rot="16200000">
            <a:off x="418947" y="2196992"/>
            <a:ext cx="2717432" cy="672364"/>
          </a:xfrm>
          <a:prstGeom prst="rect">
            <a:avLst/>
          </a:prstGeom>
          <a:noFill/>
        </p:spPr>
        <p:txBody>
          <a:bodyPr wrap="square">
            <a:spAutoFit/>
          </a:bodyPr>
          <a:lstStyle/>
          <a:p>
            <a:pP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Système d'information (conception de routine)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Texte 21">
            <a:extLst>
              <a:ext uri="{FF2B5EF4-FFF2-40B4-BE49-F238E27FC236}">
                <a16:creationId xmlns:a16="http://schemas.microsoft.com/office/drawing/2014/main" id="{0C914032-05AD-B23D-A85B-D05EA2A75100}"/>
              </a:ext>
            </a:extLst>
          </p:cNvPr>
          <p:cNvSpPr txBox="1"/>
          <p:nvPr/>
        </p:nvSpPr>
        <p:spPr>
          <a:xfrm rot="16200000">
            <a:off x="1707058" y="2477958"/>
            <a:ext cx="2451864" cy="376000"/>
          </a:xfrm>
          <a:prstGeom prst="rect">
            <a:avLst/>
          </a:prstGeom>
          <a:noFill/>
        </p:spPr>
        <p:txBody>
          <a:bodyPr wrap="square">
            <a:spAutoFit/>
          </a:bodyPr>
          <a:lstStyle/>
          <a:p>
            <a:pPr>
              <a:lnSpc>
                <a:spcPct val="107000"/>
              </a:lnSpc>
              <a:spcAft>
                <a:spcPts val="800"/>
              </a:spcAft>
            </a:pPr>
            <a:r>
              <a:rPr lang="fr-FR" sz="1800" kern="100" dirty="0">
                <a:solidFill>
                  <a:srgbClr val="FFFF00"/>
                </a:solidFill>
                <a:effectLst/>
                <a:latin typeface="Palatino Linotype" panose="02040502050505030304" pitchFamily="18" charset="0"/>
                <a:ea typeface="Calibri" panose="020F0502020204030204" pitchFamily="34" charset="0"/>
                <a:cs typeface="Times New Roman" panose="02020603050405020304" pitchFamily="18" charset="0"/>
              </a:rPr>
              <a:t>Recherche en design</a:t>
            </a:r>
            <a:endParaRPr lang="fr-FR"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ZoneTexte 23">
            <a:extLst>
              <a:ext uri="{FF2B5EF4-FFF2-40B4-BE49-F238E27FC236}">
                <a16:creationId xmlns:a16="http://schemas.microsoft.com/office/drawing/2014/main" id="{F3FAC797-F19A-5D36-7364-D21F41D11E19}"/>
              </a:ext>
            </a:extLst>
          </p:cNvPr>
          <p:cNvSpPr txBox="1"/>
          <p:nvPr/>
        </p:nvSpPr>
        <p:spPr>
          <a:xfrm rot="16200000">
            <a:off x="2870999" y="2528122"/>
            <a:ext cx="2216972" cy="376000"/>
          </a:xfrm>
          <a:prstGeom prst="rect">
            <a:avLst/>
          </a:prstGeom>
          <a:noFill/>
        </p:spPr>
        <p:txBody>
          <a:bodyPr wrap="square">
            <a:spAutoFit/>
          </a:bodyPr>
          <a:lstStyle/>
          <a:p>
            <a:pP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Science du design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Texte 25">
            <a:extLst>
              <a:ext uri="{FF2B5EF4-FFF2-40B4-BE49-F238E27FC236}">
                <a16:creationId xmlns:a16="http://schemas.microsoft.com/office/drawing/2014/main" id="{17566874-18CE-7929-74C0-3C8EB536EC22}"/>
              </a:ext>
            </a:extLst>
          </p:cNvPr>
          <p:cNvSpPr txBox="1"/>
          <p:nvPr/>
        </p:nvSpPr>
        <p:spPr>
          <a:xfrm>
            <a:off x="8221211" y="925748"/>
            <a:ext cx="1986003" cy="1200329"/>
          </a:xfrm>
          <a:prstGeom prst="rect">
            <a:avLst/>
          </a:prstGeom>
          <a:noFill/>
        </p:spPr>
        <p:txBody>
          <a:bodyPr wrap="square">
            <a:spAutoFit/>
          </a:bodyPr>
          <a:lstStyle/>
          <a:p>
            <a:pPr algn="ct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Cœur des systèmes d'information accessible</a:t>
            </a:r>
            <a:endParaRPr lang="fr-FR" dirty="0"/>
          </a:p>
        </p:txBody>
      </p:sp>
      <p:sp>
        <p:nvSpPr>
          <p:cNvPr id="28" name="ZoneTexte 27">
            <a:extLst>
              <a:ext uri="{FF2B5EF4-FFF2-40B4-BE49-F238E27FC236}">
                <a16:creationId xmlns:a16="http://schemas.microsoft.com/office/drawing/2014/main" id="{F2CCADF2-32CD-6057-5DAA-6D43517A0128}"/>
              </a:ext>
            </a:extLst>
          </p:cNvPr>
          <p:cNvSpPr txBox="1"/>
          <p:nvPr/>
        </p:nvSpPr>
        <p:spPr>
          <a:xfrm>
            <a:off x="4804703" y="1354829"/>
            <a:ext cx="3219813" cy="672364"/>
          </a:xfrm>
          <a:prstGeom prst="rect">
            <a:avLst/>
          </a:prstGeom>
          <a:noFill/>
          <a:ln>
            <a:solidFill>
              <a:srgbClr val="0070C0"/>
            </a:solidFill>
          </a:ln>
        </p:spPr>
        <p:txBody>
          <a:bodyPr wrap="square">
            <a:spAutoFit/>
          </a:bodyPr>
          <a:lstStyle/>
          <a:p>
            <a:pPr algn="ct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Recherche en science de la conception (RSC)</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Texte 29">
            <a:extLst>
              <a:ext uri="{FF2B5EF4-FFF2-40B4-BE49-F238E27FC236}">
                <a16:creationId xmlns:a16="http://schemas.microsoft.com/office/drawing/2014/main" id="{E57B2672-7A94-A85A-9F43-EE77CA788059}"/>
              </a:ext>
            </a:extLst>
          </p:cNvPr>
          <p:cNvSpPr txBox="1"/>
          <p:nvPr/>
        </p:nvSpPr>
        <p:spPr>
          <a:xfrm rot="16200000">
            <a:off x="4960183" y="3576893"/>
            <a:ext cx="750929" cy="369332"/>
          </a:xfrm>
          <a:prstGeom prst="rect">
            <a:avLst/>
          </a:prstGeom>
          <a:noFill/>
        </p:spPr>
        <p:txBody>
          <a:bodyPr wrap="square">
            <a:spAutoFit/>
          </a:bodyPr>
          <a:lstStyle/>
          <a:p>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RSC</a:t>
            </a:r>
            <a:endParaRPr lang="fr-FR" dirty="0"/>
          </a:p>
        </p:txBody>
      </p:sp>
      <p:sp>
        <p:nvSpPr>
          <p:cNvPr id="32" name="ZoneTexte 31">
            <a:extLst>
              <a:ext uri="{FF2B5EF4-FFF2-40B4-BE49-F238E27FC236}">
                <a16:creationId xmlns:a16="http://schemas.microsoft.com/office/drawing/2014/main" id="{D868C449-7F28-42CD-4AE5-DFCB3BB57D09}"/>
              </a:ext>
            </a:extLst>
          </p:cNvPr>
          <p:cNvSpPr txBox="1"/>
          <p:nvPr/>
        </p:nvSpPr>
        <p:spPr>
          <a:xfrm>
            <a:off x="5674415" y="3386094"/>
            <a:ext cx="1489783" cy="672364"/>
          </a:xfrm>
          <a:prstGeom prst="rect">
            <a:avLst/>
          </a:prstGeom>
          <a:noFill/>
        </p:spPr>
        <p:txBody>
          <a:bodyPr wrap="square">
            <a:spAutoFit/>
          </a:bodyPr>
          <a:lstStyle/>
          <a:p>
            <a:pPr algn="ct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Science du design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ZoneTexte 33">
            <a:extLst>
              <a:ext uri="{FF2B5EF4-FFF2-40B4-BE49-F238E27FC236}">
                <a16:creationId xmlns:a16="http://schemas.microsoft.com/office/drawing/2014/main" id="{4DB5DE25-70FA-444A-72C0-EB525A72E936}"/>
              </a:ext>
            </a:extLst>
          </p:cNvPr>
          <p:cNvSpPr txBox="1"/>
          <p:nvPr/>
        </p:nvSpPr>
        <p:spPr>
          <a:xfrm>
            <a:off x="7468062" y="3386094"/>
            <a:ext cx="1826648" cy="672364"/>
          </a:xfrm>
          <a:prstGeom prst="rect">
            <a:avLst/>
          </a:prstGeom>
          <a:noFill/>
        </p:spPr>
        <p:txBody>
          <a:bodyPr wrap="square">
            <a:spAutoFit/>
          </a:bodyPr>
          <a:lstStyle/>
          <a:p>
            <a:pPr algn="ct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Recherche en design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ZoneTexte 35">
            <a:extLst>
              <a:ext uri="{FF2B5EF4-FFF2-40B4-BE49-F238E27FC236}">
                <a16:creationId xmlns:a16="http://schemas.microsoft.com/office/drawing/2014/main" id="{F11A2318-EE2A-1D7F-49D9-56C29F82B7A5}"/>
              </a:ext>
            </a:extLst>
          </p:cNvPr>
          <p:cNvSpPr txBox="1"/>
          <p:nvPr/>
        </p:nvSpPr>
        <p:spPr>
          <a:xfrm>
            <a:off x="9626513" y="3388053"/>
            <a:ext cx="1826648" cy="672364"/>
          </a:xfrm>
          <a:prstGeom prst="rect">
            <a:avLst/>
          </a:prstGeom>
          <a:noFill/>
        </p:spPr>
        <p:txBody>
          <a:bodyPr wrap="square">
            <a:spAutoFit/>
          </a:bodyPr>
          <a:lstStyle/>
          <a:p>
            <a:pPr algn="ct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Conception de routine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ZoneTexte 37">
            <a:extLst>
              <a:ext uri="{FF2B5EF4-FFF2-40B4-BE49-F238E27FC236}">
                <a16:creationId xmlns:a16="http://schemas.microsoft.com/office/drawing/2014/main" id="{954F6B28-71BB-7340-E5E6-6BCEAA1B2D58}"/>
              </a:ext>
            </a:extLst>
          </p:cNvPr>
          <p:cNvSpPr txBox="1"/>
          <p:nvPr/>
        </p:nvSpPr>
        <p:spPr>
          <a:xfrm>
            <a:off x="1464945" y="4917945"/>
            <a:ext cx="6097424" cy="376000"/>
          </a:xfrm>
          <a:prstGeom prst="rect">
            <a:avLst/>
          </a:prstGeom>
          <a:noFill/>
        </p:spPr>
        <p:txBody>
          <a:bodyPr wrap="square">
            <a:spAutoFit/>
          </a:bodyPr>
          <a:lstStyle/>
          <a:p>
            <a:pP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Pertinence             Rigueur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ZoneTexte 40">
            <a:extLst>
              <a:ext uri="{FF2B5EF4-FFF2-40B4-BE49-F238E27FC236}">
                <a16:creationId xmlns:a16="http://schemas.microsoft.com/office/drawing/2014/main" id="{A2C2E68F-E2B4-C15F-0B09-450D29C6ACDD}"/>
              </a:ext>
            </a:extLst>
          </p:cNvPr>
          <p:cNvSpPr txBox="1"/>
          <p:nvPr/>
        </p:nvSpPr>
        <p:spPr>
          <a:xfrm>
            <a:off x="6400800" y="4048500"/>
            <a:ext cx="1922804" cy="376000"/>
          </a:xfrm>
          <a:prstGeom prst="rect">
            <a:avLst/>
          </a:prstGeom>
          <a:solidFill>
            <a:schemeClr val="bg1"/>
          </a:solidFill>
          <a:ln>
            <a:solidFill>
              <a:srgbClr val="0070C0"/>
            </a:solidFill>
          </a:ln>
        </p:spPr>
        <p:txBody>
          <a:bodyPr wrap="square">
            <a:spAutoFit/>
          </a:bodyPr>
          <a:lstStyle/>
          <a:p>
            <a:pPr>
              <a:lnSpc>
                <a:spcPct val="107000"/>
              </a:lnSpc>
              <a:spcAft>
                <a:spcPts val="800"/>
              </a:spcAft>
            </a:pPr>
            <a:r>
              <a:rPr lang="fr-FR" sz="1800" kern="100" dirty="0">
                <a:effectLst/>
                <a:latin typeface="Palatino Linotype" panose="02040502050505030304" pitchFamily="18" charset="0"/>
                <a:ea typeface="Calibri" panose="020F0502020204030204" pitchFamily="34" charset="0"/>
                <a:cs typeface="Times New Roman" panose="02020603050405020304" pitchFamily="18" charset="0"/>
              </a:rPr>
              <a:t>Utiliser/réfléchir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ZoneTexte 42">
            <a:extLst>
              <a:ext uri="{FF2B5EF4-FFF2-40B4-BE49-F238E27FC236}">
                <a16:creationId xmlns:a16="http://schemas.microsoft.com/office/drawing/2014/main" id="{0CC41DD5-CA0D-5C6C-592F-A88053BA8124}"/>
              </a:ext>
            </a:extLst>
          </p:cNvPr>
          <p:cNvSpPr txBox="1"/>
          <p:nvPr/>
        </p:nvSpPr>
        <p:spPr>
          <a:xfrm>
            <a:off x="8931733" y="4262189"/>
            <a:ext cx="1256239" cy="369332"/>
          </a:xfrm>
          <a:prstGeom prst="rect">
            <a:avLst/>
          </a:prstGeom>
          <a:solidFill>
            <a:schemeClr val="bg1"/>
          </a:solidFill>
          <a:ln>
            <a:solidFill>
              <a:srgbClr val="0070C0"/>
            </a:solidFill>
          </a:ln>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Alimenter</a:t>
            </a:r>
            <a:endParaRPr lang="fr-FR" dirty="0"/>
          </a:p>
        </p:txBody>
      </p:sp>
      <p:pic>
        <p:nvPicPr>
          <p:cNvPr id="2" name="Image 1">
            <a:extLst>
              <a:ext uri="{FF2B5EF4-FFF2-40B4-BE49-F238E27FC236}">
                <a16:creationId xmlns:a16="http://schemas.microsoft.com/office/drawing/2014/main" id="{90933411-2455-4B6D-7936-0C9B630568F3}"/>
              </a:ext>
            </a:extLst>
          </p:cNvPr>
          <p:cNvPicPr>
            <a:picLocks noChangeAspect="1"/>
          </p:cNvPicPr>
          <p:nvPr/>
        </p:nvPicPr>
        <p:blipFill>
          <a:blip r:embed="rId4"/>
          <a:stretch>
            <a:fillRect/>
          </a:stretch>
        </p:blipFill>
        <p:spPr>
          <a:xfrm flipH="1">
            <a:off x="8524967" y="4875103"/>
            <a:ext cx="3018003" cy="1802534"/>
          </a:xfrm>
          <a:prstGeom prst="rect">
            <a:avLst/>
          </a:prstGeom>
        </p:spPr>
      </p:pic>
    </p:spTree>
    <p:extLst>
      <p:ext uri="{BB962C8B-B14F-4D97-AF65-F5344CB8AC3E}">
        <p14:creationId xmlns:p14="http://schemas.microsoft.com/office/powerpoint/2010/main" val="130438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45E5E-7B63-A017-E6B3-DB77A7D5C772}"/>
              </a:ext>
            </a:extLst>
          </p:cNvPr>
          <p:cNvSpPr>
            <a:spLocks noGrp="1"/>
          </p:cNvSpPr>
          <p:nvPr>
            <p:ph type="title"/>
          </p:nvPr>
        </p:nvSpPr>
        <p:spPr/>
        <p:txBody>
          <a:bodyPr/>
          <a:lstStyle/>
          <a:p>
            <a:pPr algn="ctr"/>
            <a:r>
              <a:rPr lang="fr-FR" dirty="0">
                <a:latin typeface="Palatino Linotype" panose="02040502050505030304" pitchFamily="18" charset="0"/>
              </a:rPr>
              <a:t> Exemples : </a:t>
            </a:r>
            <a:r>
              <a:rPr lang="fr-FR" dirty="0" err="1">
                <a:latin typeface="Palatino Linotype" panose="02040502050505030304" pitchFamily="18" charset="0"/>
              </a:rPr>
              <a:t>Ideamatch</a:t>
            </a:r>
            <a:r>
              <a:rPr lang="fr-FR" dirty="0">
                <a:latin typeface="Palatino Linotype" panose="02040502050505030304" pitchFamily="18" charset="0"/>
              </a:rPr>
              <a:t> (</a:t>
            </a:r>
            <a:r>
              <a:rPr lang="fr-FR" dirty="0">
                <a:latin typeface="Palatino Linotype" panose="02040502050505030304" pitchFamily="18" charset="0"/>
                <a:hlinkClick r:id="rId2"/>
              </a:rPr>
              <a:t>https://ideamatch.io/</a:t>
            </a:r>
            <a:r>
              <a:rPr lang="fr-FR" dirty="0">
                <a:latin typeface="Palatino Linotype" panose="02040502050505030304" pitchFamily="18" charset="0"/>
              </a:rPr>
              <a:t>) </a:t>
            </a:r>
          </a:p>
        </p:txBody>
      </p:sp>
      <p:sp>
        <p:nvSpPr>
          <p:cNvPr id="4" name="ZoneTexte 3">
            <a:extLst>
              <a:ext uri="{FF2B5EF4-FFF2-40B4-BE49-F238E27FC236}">
                <a16:creationId xmlns:a16="http://schemas.microsoft.com/office/drawing/2014/main" id="{E2E85468-C2A6-2920-0FA5-CD685C58507F}"/>
              </a:ext>
            </a:extLst>
          </p:cNvPr>
          <p:cNvSpPr txBox="1"/>
          <p:nvPr/>
        </p:nvSpPr>
        <p:spPr>
          <a:xfrm>
            <a:off x="335561" y="1879135"/>
            <a:ext cx="3296872" cy="3943772"/>
          </a:xfrm>
          <a:prstGeom prst="rect">
            <a:avLst/>
          </a:prstGeom>
          <a:solidFill>
            <a:schemeClr val="accent5">
              <a:lumMod val="20000"/>
              <a:lumOff val="80000"/>
            </a:schemeClr>
          </a:solidFill>
          <a:ln>
            <a:solidFill>
              <a:schemeClr val="accent1"/>
            </a:solidFill>
          </a:ln>
        </p:spPr>
        <p:txBody>
          <a:bodyPr wrap="square">
            <a:spAutoFit/>
          </a:bodyPr>
          <a:lstStyle/>
          <a:p>
            <a:pPr marL="342900" lvl="0" indent="-342900">
              <a:lnSpc>
                <a:spcPct val="107000"/>
              </a:lnSpc>
              <a:spcAft>
                <a:spcPts val="800"/>
              </a:spcAft>
              <a:buFont typeface="Symbol" panose="05050102010706020507" pitchFamily="18" charset="2"/>
              <a:buChar char=""/>
            </a:pPr>
            <a:r>
              <a:rPr lang="fr-FR" sz="1800" b="1" u="sng" kern="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Photos</a:t>
            </a:r>
            <a:r>
              <a:rPr lang="fr-FR" sz="1800" kern="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fr-FR" sz="1800" kern="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 quoi cela vous fait-il penser ? Qu’est ce qui se cacherait dans cette image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1800" kern="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Quelles propriétés seraient-elles intéressantes d’exploiter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1800" kern="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 quels mécanismes/technologies existant(e)s cela vous fait-il penser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CA2F12AA-49F7-8952-1099-6F5336B35611}"/>
              </a:ext>
            </a:extLst>
          </p:cNvPr>
          <p:cNvPicPr>
            <a:picLocks noChangeAspect="1"/>
          </p:cNvPicPr>
          <p:nvPr/>
        </p:nvPicPr>
        <p:blipFill>
          <a:blip r:embed="rId3"/>
          <a:stretch>
            <a:fillRect/>
          </a:stretch>
        </p:blipFill>
        <p:spPr>
          <a:xfrm>
            <a:off x="3774198" y="1941838"/>
            <a:ext cx="8385361" cy="4148569"/>
          </a:xfrm>
          <a:prstGeom prst="rect">
            <a:avLst/>
          </a:prstGeom>
        </p:spPr>
      </p:pic>
      <p:sp>
        <p:nvSpPr>
          <p:cNvPr id="8" name="ZoneTexte 7">
            <a:extLst>
              <a:ext uri="{FF2B5EF4-FFF2-40B4-BE49-F238E27FC236}">
                <a16:creationId xmlns:a16="http://schemas.microsoft.com/office/drawing/2014/main" id="{4B0A3FA3-A441-446C-7CB0-746364E8ADBA}"/>
              </a:ext>
            </a:extLst>
          </p:cNvPr>
          <p:cNvSpPr txBox="1"/>
          <p:nvPr/>
        </p:nvSpPr>
        <p:spPr>
          <a:xfrm>
            <a:off x="9439712" y="1480173"/>
            <a:ext cx="2120317" cy="923330"/>
          </a:xfrm>
          <a:prstGeom prst="rect">
            <a:avLst/>
          </a:prstGeom>
          <a:solidFill>
            <a:schemeClr val="accent1">
              <a:lumMod val="50000"/>
            </a:schemeClr>
          </a:solidFill>
        </p:spPr>
        <p:txBody>
          <a:bodyPr wrap="square">
            <a:spAutoFit/>
          </a:bodyPr>
          <a:lstStyle/>
          <a:p>
            <a:r>
              <a:rPr lang="fr-FR" sz="1800" kern="0" dirty="0">
                <a:solidFill>
                  <a:srgbClr val="FFFF00"/>
                </a:solidFill>
                <a:effectLst/>
                <a:latin typeface="Palatino Linotype" panose="02040502050505030304" pitchFamily="18" charset="0"/>
                <a:ea typeface="Calibri" panose="020F0502020204030204" pitchFamily="34" charset="0"/>
                <a:cs typeface="Times New Roman" panose="02020603050405020304" pitchFamily="18" charset="0"/>
              </a:rPr>
              <a:t>Exemple proposé :  Réacteur auto-adaptatif</a:t>
            </a:r>
            <a:endParaRPr lang="fr-FR" dirty="0">
              <a:solidFill>
                <a:srgbClr val="FFFF00"/>
              </a:solidFill>
            </a:endParaRPr>
          </a:p>
        </p:txBody>
      </p:sp>
    </p:spTree>
    <p:extLst>
      <p:ext uri="{BB962C8B-B14F-4D97-AF65-F5344CB8AC3E}">
        <p14:creationId xmlns:p14="http://schemas.microsoft.com/office/powerpoint/2010/main" val="2474190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9FB027A-6D34-85E4-02D6-CCB1DCD12A12}"/>
              </a:ext>
            </a:extLst>
          </p:cNvPr>
          <p:cNvSpPr txBox="1"/>
          <p:nvPr/>
        </p:nvSpPr>
        <p:spPr>
          <a:xfrm>
            <a:off x="201352" y="1560913"/>
            <a:ext cx="11789296" cy="4488858"/>
          </a:xfrm>
          <a:prstGeom prst="rect">
            <a:avLst/>
          </a:prstGeom>
          <a:noFill/>
          <a:ln>
            <a:solidFill>
              <a:schemeClr val="accent1"/>
            </a:solidFill>
          </a:ln>
        </p:spPr>
        <p:txBody>
          <a:bodyPr wrap="square">
            <a:spAutoFit/>
          </a:bodyPr>
          <a:lstStyle/>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Conception d’un réacteur ou d’un bioréacteur similaire à un estomac. Ce réacteur doit pouvoir remplir les fonctions d’un réacteur classique, mais doit agir de façon autonome, c’est-à-dire sans commande électrique apportée par l’extérieur. Ainsi, l’idée est d’associer un système de vannes permettant le contrôle des entrées et sorties de matière autonome comme la nature sait le faire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Conception d’un réacteur à cavitation s’inspirant du mécanisme de la pince de la crevette pistolet. Le principe de cavitation peut permettre de créer de la turbulence au sein d’un fluide et de favoriser ainsi le transport ou le mélange des fluides, ou le nettoyage de surfaces par éliminations de dépôts, voire de la sonochimie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Conception d’un réacteur tubulaire à base de structures actives à faible nombre de Reynolds (ou équivalent non newtonien) pour faire de la 3D Food à partir de fluides devenant pâteux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Reproduction des fonctions biologiques des branchies des poissons pour améliorer l’extraction gaz-liquide ; utilisation d’échangeurs fractals (cf. poumons)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Utiliser des structures inspirées des peaux de requins pour les parois internes de conduites afin d’éviter le phénomène d’encrassement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Développer, par exemple pour des joints, des principes d’autoréparation comme le font les arbres dont on extrait la sève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A l’exemple des vaisseaux sanguins, envisager l’implémentation d’un système avec des « ressorts macromoléculaires » dans les conduites pour sécuriser leur paroi interne (amortisseur hydrodynamique pour améliorer la durée de vie des conduites réalisées en matériaux fragiles)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Conception de nanorobots se déplaçant comme un serpent capable de s’infiltrer dans tout type de milieu et capable de s’assembler (autoassemblage si possible réversible) pour former une plus grande structure fonctionnelle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5" name="Titre 4">
            <a:extLst>
              <a:ext uri="{FF2B5EF4-FFF2-40B4-BE49-F238E27FC236}">
                <a16:creationId xmlns:a16="http://schemas.microsoft.com/office/drawing/2014/main" id="{ADC9AD56-756D-02D5-3995-4CF3D28235B5}"/>
              </a:ext>
            </a:extLst>
          </p:cNvPr>
          <p:cNvSpPr>
            <a:spLocks noGrp="1"/>
          </p:cNvSpPr>
          <p:nvPr>
            <p:ph type="title"/>
          </p:nvPr>
        </p:nvSpPr>
        <p:spPr>
          <a:xfrm>
            <a:off x="838200" y="365126"/>
            <a:ext cx="10515600" cy="839832"/>
          </a:xfrm>
          <a:ln>
            <a:solidFill>
              <a:schemeClr val="accent1"/>
            </a:solidFill>
          </a:ln>
        </p:spPr>
        <p:txBody>
          <a:bodyPr/>
          <a:lstStyle/>
          <a:p>
            <a:pPr algn="ctr"/>
            <a:r>
              <a:rPr lang="fr-FR" dirty="0">
                <a:latin typeface="Palatino Linotype" panose="02040502050505030304" pitchFamily="18" charset="0"/>
              </a:rPr>
              <a:t>Exemples</a:t>
            </a:r>
          </a:p>
        </p:txBody>
      </p:sp>
    </p:spTree>
    <p:extLst>
      <p:ext uri="{BB962C8B-B14F-4D97-AF65-F5344CB8AC3E}">
        <p14:creationId xmlns:p14="http://schemas.microsoft.com/office/powerpoint/2010/main" val="112067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7E1215-16C5-BEFE-9B86-EDBCE1D97130}"/>
              </a:ext>
            </a:extLst>
          </p:cNvPr>
          <p:cNvPicPr>
            <a:picLocks noChangeAspect="1"/>
          </p:cNvPicPr>
          <p:nvPr/>
        </p:nvPicPr>
        <p:blipFill>
          <a:blip r:embed="rId2"/>
          <a:stretch>
            <a:fillRect/>
          </a:stretch>
        </p:blipFill>
        <p:spPr>
          <a:xfrm>
            <a:off x="295780" y="771787"/>
            <a:ext cx="11600440" cy="5679347"/>
          </a:xfrm>
          <a:prstGeom prst="rect">
            <a:avLst/>
          </a:prstGeom>
        </p:spPr>
      </p:pic>
    </p:spTree>
    <p:extLst>
      <p:ext uri="{BB962C8B-B14F-4D97-AF65-F5344CB8AC3E}">
        <p14:creationId xmlns:p14="http://schemas.microsoft.com/office/powerpoint/2010/main" val="446030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A2B063F-EFBE-0BBB-665B-5D38AB431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412750"/>
            <a:ext cx="9575800" cy="6032500"/>
          </a:xfrm>
          <a:prstGeom prst="rect">
            <a:avLst/>
          </a:prstGeom>
        </p:spPr>
      </p:pic>
    </p:spTree>
    <p:extLst>
      <p:ext uri="{BB962C8B-B14F-4D97-AF65-F5344CB8AC3E}">
        <p14:creationId xmlns:p14="http://schemas.microsoft.com/office/powerpoint/2010/main" val="62110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E37D1D4-AABE-D89C-05DC-37E631642562}"/>
              </a:ext>
            </a:extLst>
          </p:cNvPr>
          <p:cNvSpPr txBox="1"/>
          <p:nvPr/>
        </p:nvSpPr>
        <p:spPr>
          <a:xfrm>
            <a:off x="92579" y="684915"/>
            <a:ext cx="11767559" cy="5488169"/>
          </a:xfrm>
          <a:prstGeom prst="rect">
            <a:avLst/>
          </a:prstGeom>
          <a:noFill/>
          <a:ln>
            <a:solidFill>
              <a:schemeClr val="accent1"/>
            </a:solidFill>
          </a:ln>
        </p:spPr>
        <p:txBody>
          <a:bodyPr wrap="square">
            <a:spAutoFit/>
          </a:bodyPr>
          <a:lstStyle/>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Conception d’une technologie de capture de l’humidité ambiante à la manière du coléoptère d’Afrique condensant l’eau à la surface de ses micro-poils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Utilisation de « cailloux » ou autres éléments permettant le broyage de constituants à la manière des oiseaux broyant leur nourriture dans leur estomac ;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Mise en place de radars/capteurs utilisant les ondes comme marqueurs pour le contrôle de procédés (exemple : contrôle de niveau). Cette technologie peut s’inspirer de l’écholocalisation des chauves-souris utilisant des ultrasons (ces types de capteurs existent déjà)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Capteur de sécurité stoppant un procédé en cas de danger et basé sur le phénomène de repli de la feuille de Mimosa par stimulation par le toucher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EPI (Equipement de Protection Individuelle) qui se referme/s’ouvre en présence d’un produit chimique toxique ou vêtement 4D de sécurité (imperméable en présence de pluie, changement de couleur avec la chaleur, ventilation en présence d’humidité, etc.) ;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Fabrication de nouveaux matériaux plus résistants (matériaux auxétiques, </a:t>
            </a:r>
            <a:r>
              <a:rPr lang="fr-FR" sz="1400" kern="0" dirty="0" err="1">
                <a:effectLst/>
                <a:latin typeface="Palatino Linotype" panose="02040502050505030304" pitchFamily="18" charset="0"/>
                <a:ea typeface="Calibri" panose="020F0502020204030204" pitchFamily="34" charset="0"/>
                <a:cs typeface="Times New Roman" panose="02020603050405020304" pitchFamily="18" charset="0"/>
              </a:rPr>
              <a:t>lattices</a:t>
            </a: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 métamatériaux) s’inspirant des structures hexagonales crées par les abeilles dans les ruches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Surface photochrome changeant de couleur pour absorber plus ou moins la lumière, donc la chaleur (inspiré du papillon et du caméléon)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Surface devenant anti-dérapante au contact de l’eau ou d’un solvant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Revêtement hydrophobe comme la feuille de lotus pour l’imperméabilisation de surface par exemple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Utilisation de ressources naturelles pour concevoir des nouveaux matériaux à base de bambou, avec une association de chitine et de protéines de soie ou encore avec des fils de soie des araignées, mêlant résistance, souplesse et légèreté ; </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400" kern="0" dirty="0">
                <a:effectLst/>
                <a:latin typeface="Palatino Linotype" panose="02040502050505030304" pitchFamily="18" charset="0"/>
                <a:ea typeface="Calibri" panose="020F0502020204030204" pitchFamily="34" charset="0"/>
                <a:cs typeface="Times New Roman" panose="02020603050405020304" pitchFamily="18" charset="0"/>
              </a:rPr>
              <a:t>Recyclage des fils de soie de l’araignée afin d’envisager un nouvel usage. Ceci rentrerait par exemple dans le cadre d’un modèle circulaire avec une production sans déchet.</a:t>
            </a:r>
            <a:endParaRPr lang="fr-FR" sz="1400" kern="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35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7123C7A-E9F4-5AC6-7B19-CD81D1F3969C}"/>
              </a:ext>
            </a:extLst>
          </p:cNvPr>
          <p:cNvSpPr txBox="1"/>
          <p:nvPr/>
        </p:nvSpPr>
        <p:spPr>
          <a:xfrm>
            <a:off x="357930" y="176170"/>
            <a:ext cx="5729681" cy="5262979"/>
          </a:xfrm>
          <a:prstGeom prst="rect">
            <a:avLst/>
          </a:prstGeom>
          <a:solidFill>
            <a:schemeClr val="accent5">
              <a:lumMod val="20000"/>
              <a:lumOff val="80000"/>
            </a:schemeClr>
          </a:solidFill>
          <a:ln>
            <a:solidFill>
              <a:schemeClr val="accent1"/>
            </a:solidFill>
          </a:ln>
        </p:spPr>
        <p:txBody>
          <a:bodyPr wrap="square">
            <a:spAutoFit/>
          </a:bodyPr>
          <a:lstStyle/>
          <a:p>
            <a:pPr algn="just"/>
            <a:r>
              <a:rPr lang="fr-FR" sz="2400" dirty="0" err="1">
                <a:effectLst/>
                <a:latin typeface="Palatino Linotype" panose="02040502050505030304" pitchFamily="18" charset="0"/>
                <a:ea typeface="Calibri" panose="020F0502020204030204" pitchFamily="34" charset="0"/>
                <a:cs typeface="Times New Roman" panose="02020603050405020304" pitchFamily="18" charset="0"/>
              </a:rPr>
              <a:t>Silberzahn</a:t>
            </a:r>
            <a:r>
              <a:rPr lang="fr-FR" sz="2400" dirty="0">
                <a:effectLst/>
                <a:latin typeface="Palatino Linotype" panose="02040502050505030304" pitchFamily="18" charset="0"/>
                <a:ea typeface="Calibri" panose="020F0502020204030204" pitchFamily="34" charset="0"/>
                <a:cs typeface="Times New Roman" panose="02020603050405020304" pitchFamily="18" charset="0"/>
              </a:rPr>
              <a:t> (2019) : « Alors que s’affirme le rôle décisif de la conception et de la création d’artéfacts sociaux dans toute activité professionnelle, les sciences naturelles ont éliminé les sciences de l’artificiel de leurs programmes. Les écoles d’ingénieurs sont devenues des écoles de physique et de mathématiques; les écoles de médecine sont devenues des écoles de sciences biologiques, tandis que les écoles de gestion sont devenues des écoles de mathématiques finies (ou de sociologie appliquée de nos jours) ». </a:t>
            </a:r>
            <a:endParaRPr lang="fr-FR" sz="2400" dirty="0"/>
          </a:p>
        </p:txBody>
      </p:sp>
      <p:pic>
        <p:nvPicPr>
          <p:cNvPr id="12" name="Image 11">
            <a:extLst>
              <a:ext uri="{FF2B5EF4-FFF2-40B4-BE49-F238E27FC236}">
                <a16:creationId xmlns:a16="http://schemas.microsoft.com/office/drawing/2014/main" id="{CEC0C246-3779-8A1D-CED2-E59CB9169570}"/>
              </a:ext>
            </a:extLst>
          </p:cNvPr>
          <p:cNvPicPr>
            <a:picLocks noChangeAspect="1"/>
          </p:cNvPicPr>
          <p:nvPr/>
        </p:nvPicPr>
        <p:blipFill>
          <a:blip r:embed="rId2"/>
          <a:stretch>
            <a:fillRect/>
          </a:stretch>
        </p:blipFill>
        <p:spPr>
          <a:xfrm>
            <a:off x="6527684" y="2243215"/>
            <a:ext cx="5562600" cy="4552950"/>
          </a:xfrm>
          <a:prstGeom prst="rect">
            <a:avLst/>
          </a:prstGeom>
          <a:ln>
            <a:solidFill>
              <a:schemeClr val="accent1"/>
            </a:solidFill>
          </a:ln>
        </p:spPr>
      </p:pic>
      <p:pic>
        <p:nvPicPr>
          <p:cNvPr id="3" name="Image 2">
            <a:extLst>
              <a:ext uri="{FF2B5EF4-FFF2-40B4-BE49-F238E27FC236}">
                <a16:creationId xmlns:a16="http://schemas.microsoft.com/office/drawing/2014/main" id="{D6841264-8199-C12C-C83F-6C46B5EEA275}"/>
              </a:ext>
            </a:extLst>
          </p:cNvPr>
          <p:cNvPicPr>
            <a:picLocks noChangeAspect="1"/>
          </p:cNvPicPr>
          <p:nvPr/>
        </p:nvPicPr>
        <p:blipFill>
          <a:blip r:embed="rId3"/>
          <a:stretch>
            <a:fillRect/>
          </a:stretch>
        </p:blipFill>
        <p:spPr>
          <a:xfrm>
            <a:off x="6104391" y="176170"/>
            <a:ext cx="3331697" cy="2162141"/>
          </a:xfrm>
          <a:prstGeom prst="rect">
            <a:avLst/>
          </a:prstGeom>
        </p:spPr>
      </p:pic>
    </p:spTree>
    <p:extLst>
      <p:ext uri="{BB962C8B-B14F-4D97-AF65-F5344CB8AC3E}">
        <p14:creationId xmlns:p14="http://schemas.microsoft.com/office/powerpoint/2010/main" val="1463637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age 4">
            <a:extLst>
              <a:ext uri="{FF2B5EF4-FFF2-40B4-BE49-F238E27FC236}">
                <a16:creationId xmlns:a16="http://schemas.microsoft.com/office/drawing/2014/main" id="{F1C3F3DD-8C14-B4CF-C415-90632CA7D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80975"/>
            <a:ext cx="11158538"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A937066-75EC-59D3-B6B8-A9D2EFDF6820}"/>
              </a:ext>
            </a:extLst>
          </p:cNvPr>
          <p:cNvPicPr>
            <a:picLocks noChangeAspect="1"/>
          </p:cNvPicPr>
          <p:nvPr/>
        </p:nvPicPr>
        <p:blipFill>
          <a:blip r:embed="rId2"/>
          <a:stretch>
            <a:fillRect/>
          </a:stretch>
        </p:blipFill>
        <p:spPr>
          <a:xfrm>
            <a:off x="1345380" y="964112"/>
            <a:ext cx="9317027" cy="4929776"/>
          </a:xfrm>
          <a:prstGeom prst="rect">
            <a:avLst/>
          </a:prstGeom>
        </p:spPr>
      </p:pic>
      <p:sp>
        <p:nvSpPr>
          <p:cNvPr id="4" name="ZoneTexte 3">
            <a:extLst>
              <a:ext uri="{FF2B5EF4-FFF2-40B4-BE49-F238E27FC236}">
                <a16:creationId xmlns:a16="http://schemas.microsoft.com/office/drawing/2014/main" id="{3278E8A2-0D3C-B668-1B67-C1A59BB58F7A}"/>
              </a:ext>
            </a:extLst>
          </p:cNvPr>
          <p:cNvSpPr txBox="1"/>
          <p:nvPr/>
        </p:nvSpPr>
        <p:spPr>
          <a:xfrm>
            <a:off x="3741490" y="640946"/>
            <a:ext cx="4999838" cy="646331"/>
          </a:xfrm>
          <a:prstGeom prst="rect">
            <a:avLst/>
          </a:prstGeom>
          <a:solidFill>
            <a:schemeClr val="accent5">
              <a:lumMod val="20000"/>
              <a:lumOff val="80000"/>
            </a:schemeClr>
          </a:solidFill>
          <a:ln>
            <a:solidFill>
              <a:schemeClr val="accent1"/>
            </a:solidFill>
          </a:ln>
        </p:spPr>
        <p:txBody>
          <a:bodyPr wrap="square">
            <a:spAutoFit/>
          </a:bodyPr>
          <a:lstStyle/>
          <a:p>
            <a:r>
              <a:rPr lang="fr-FR" b="1" dirty="0">
                <a:latin typeface="Palatino Linotype" panose="02040502050505030304" pitchFamily="18" charset="0"/>
              </a:rPr>
              <a:t>Comparaisons</a:t>
            </a:r>
            <a:r>
              <a:rPr lang="fr-FR" dirty="0">
                <a:latin typeface="Palatino Linotype" panose="02040502050505030304" pitchFamily="18" charset="0"/>
              </a:rPr>
              <a:t> : doublement tous les 5 ans ; 3D tous les 4 ans ; 4D : 2 ans... Pas une explosion !</a:t>
            </a:r>
          </a:p>
        </p:txBody>
      </p:sp>
    </p:spTree>
    <p:extLst>
      <p:ext uri="{BB962C8B-B14F-4D97-AF65-F5344CB8AC3E}">
        <p14:creationId xmlns:p14="http://schemas.microsoft.com/office/powerpoint/2010/main" val="409331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17C4BF5-D0A7-62A4-18D9-6CA53A18B9FB}"/>
              </a:ext>
            </a:extLst>
          </p:cNvPr>
          <p:cNvSpPr txBox="1"/>
          <p:nvPr/>
        </p:nvSpPr>
        <p:spPr>
          <a:xfrm>
            <a:off x="342181" y="526211"/>
            <a:ext cx="11507637" cy="6094682"/>
          </a:xfrm>
          <a:prstGeom prst="rect">
            <a:avLst/>
          </a:prstGeom>
          <a:solidFill>
            <a:schemeClr val="bg1">
              <a:lumMod val="95000"/>
            </a:schemeClr>
          </a:solidFill>
          <a:ln>
            <a:solidFill>
              <a:schemeClr val="accent1"/>
            </a:solidFill>
          </a:ln>
        </p:spPr>
        <p:txBody>
          <a:bodyPr wrap="square">
            <a:spAutoFit/>
          </a:bodyPr>
          <a:lstStyle/>
          <a:p>
            <a:pPr algn="just">
              <a:lnSpc>
                <a:spcPct val="107000"/>
              </a:lnSpc>
              <a:spcAft>
                <a:spcPts val="800"/>
              </a:spcAft>
            </a:pPr>
            <a:r>
              <a:rPr lang="fr-FR" sz="2800" b="1" dirty="0">
                <a:effectLst/>
                <a:latin typeface="Palatino Linotype" panose="02040502050505030304" pitchFamily="18" charset="0"/>
                <a:ea typeface="Calibri" panose="020F0502020204030204" pitchFamily="34" charset="0"/>
                <a:cs typeface="Times New Roman" panose="02020603050405020304" pitchFamily="18" charset="0"/>
              </a:rPr>
              <a:t>Questionnements </a:t>
            </a:r>
            <a:endParaRPr lang="fr-FR" sz="2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Pourquoi et </a:t>
            </a:r>
            <a:r>
              <a:rPr lang="fr-FR" sz="2000" b="1" u="sng" dirty="0">
                <a:effectLst/>
                <a:latin typeface="Palatino Linotype" panose="02040502050505030304" pitchFamily="18" charset="0"/>
                <a:ea typeface="Calibri" panose="020F0502020204030204" pitchFamily="34" charset="0"/>
                <a:cs typeface="Times New Roman" panose="02020603050405020304" pitchFamily="18" charset="0"/>
              </a:rPr>
              <a:t>comment être créatif </a:t>
            </a: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dans un univers peu réceptif ? Quels sont les enjeux spécifiques à la transformation d’une idée en un concept cohérent et rationnel ? La réalisation d’une preuve de concept est-elle facile ? </a:t>
            </a:r>
          </a:p>
          <a:p>
            <a:pPr marL="342900" lvl="0" indent="-342900" algn="just">
              <a:lnSpc>
                <a:spcPct val="107000"/>
              </a:lnSpc>
              <a:spcAft>
                <a:spcPts val="800"/>
              </a:spcAft>
              <a:buFont typeface="Symbol" panose="05050102010706020507" pitchFamily="18" charset="2"/>
              <a:buChar char=""/>
            </a:pP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La </a:t>
            </a:r>
            <a:r>
              <a:rPr lang="fr-FR" sz="2000" b="1" u="sng" dirty="0">
                <a:latin typeface="Palatino Linotype" panose="02040502050505030304" pitchFamily="18" charset="0"/>
                <a:ea typeface="Calibri" panose="020F0502020204030204" pitchFamily="34" charset="0"/>
                <a:cs typeface="Times New Roman" panose="02020603050405020304" pitchFamily="18" charset="0"/>
              </a:rPr>
              <a:t>créativité, l’innovation, le design-</a:t>
            </a:r>
            <a:r>
              <a:rPr lang="fr-FR" sz="2000" b="1" u="sng" dirty="0" err="1">
                <a:latin typeface="Palatino Linotype" panose="02040502050505030304" pitchFamily="18" charset="0"/>
                <a:ea typeface="Calibri" panose="020F0502020204030204" pitchFamily="34" charset="0"/>
                <a:cs typeface="Times New Roman" panose="02020603050405020304" pitchFamily="18" charset="0"/>
              </a:rPr>
              <a:t>thinking</a:t>
            </a:r>
            <a:r>
              <a:rPr lang="fr-FR" sz="2000" b="1" u="sng" dirty="0">
                <a:latin typeface="Palatino Linotype" panose="02040502050505030304" pitchFamily="18" charset="0"/>
                <a:ea typeface="Calibri" panose="020F0502020204030204" pitchFamily="34" charset="0"/>
                <a:cs typeface="Times New Roman" panose="02020603050405020304" pitchFamily="18" charset="0"/>
              </a:rPr>
              <a:t> </a:t>
            </a: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ne sont pas issus que de professionnels de la conception. Ces domaines peuvent être explorés par des novices. Ces nouvelles pratiques nécessitent des interactions nouvelles entre différents milieux. </a:t>
            </a:r>
          </a:p>
          <a:p>
            <a:pPr marL="342900" lvl="0" indent="-342900" algn="just">
              <a:lnSpc>
                <a:spcPct val="107000"/>
              </a:lnSpc>
              <a:spcAft>
                <a:spcPts val="800"/>
              </a:spcAft>
              <a:buFont typeface="Symbol" panose="05050102010706020507" pitchFamily="18" charset="2"/>
              <a:buChar char=""/>
            </a:pP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Comment trouver, sélectionner, exploiter les personnalités maîtres de tâches cognitives nécessitant de la créativité et de l'intuition pour résoudre des problèmes qui exigent de grands sauts logiques d'imagination ?</a:t>
            </a:r>
          </a:p>
          <a:p>
            <a:pPr marL="342900" lvl="0" indent="-342900" algn="just">
              <a:lnSpc>
                <a:spcPct val="107000"/>
              </a:lnSpc>
              <a:spcAft>
                <a:spcPts val="800"/>
              </a:spcAft>
              <a:buFont typeface="Symbol" panose="05050102010706020507" pitchFamily="18" charset="2"/>
              <a:buChar char=""/>
            </a:pP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Comment </a:t>
            </a:r>
            <a:r>
              <a:rPr lang="fr-FR" sz="2000" b="1" u="sng" dirty="0">
                <a:effectLst/>
                <a:latin typeface="Palatino Linotype" panose="02040502050505030304" pitchFamily="18" charset="0"/>
                <a:ea typeface="Calibri" panose="020F0502020204030204" pitchFamily="34" charset="0"/>
                <a:cs typeface="Times New Roman" panose="02020603050405020304" pitchFamily="18" charset="0"/>
              </a:rPr>
              <a:t>briser les silos disciplinaires </a:t>
            </a: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Peut-on penser et </a:t>
            </a:r>
            <a:r>
              <a:rPr lang="fr-FR" sz="2000" b="1" u="sng" dirty="0">
                <a:latin typeface="Palatino Linotype" panose="02040502050505030304" pitchFamily="18" charset="0"/>
                <a:ea typeface="Calibri" panose="020F0502020204030204" pitchFamily="34" charset="0"/>
                <a:cs typeface="Times New Roman" panose="02020603050405020304" pitchFamily="18" charset="0"/>
              </a:rPr>
              <a:t>créer dans l’urgence </a:t>
            </a: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 En particulier, est-il possible d’envisager de la planification ou doit-on se contenter de l’émergence spontanée d’idées susceptibles de transformations sous formes d’innovations ?</a:t>
            </a:r>
          </a:p>
          <a:p>
            <a:pPr marL="342900" lvl="0" indent="-342900" algn="just">
              <a:lnSpc>
                <a:spcPct val="107000"/>
              </a:lnSpc>
              <a:spcAft>
                <a:spcPts val="800"/>
              </a:spcAft>
              <a:buFont typeface="Symbol" panose="05050102010706020507" pitchFamily="18" charset="2"/>
              <a:buChar char=""/>
            </a:pP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Peut-on/doit-on constituer des </a:t>
            </a:r>
            <a:r>
              <a:rPr lang="fr-FR" sz="2000" b="1" u="sng" dirty="0">
                <a:effectLst/>
                <a:latin typeface="Palatino Linotype" panose="02040502050505030304" pitchFamily="18" charset="0"/>
                <a:ea typeface="Calibri" panose="020F0502020204030204" pitchFamily="34" charset="0"/>
                <a:cs typeface="Times New Roman" panose="02020603050405020304" pitchFamily="18" charset="0"/>
              </a:rPr>
              <a:t>espaces hybrides </a:t>
            </a:r>
            <a:r>
              <a:rPr lang="fr-FR" sz="2000" dirty="0">
                <a:effectLst/>
                <a:latin typeface="Palatino Linotype" panose="02040502050505030304" pitchFamily="18" charset="0"/>
                <a:ea typeface="Calibri" panose="020F0502020204030204" pitchFamily="34" charset="0"/>
                <a:cs typeface="Times New Roman" panose="02020603050405020304" pitchFamily="18" charset="0"/>
              </a:rPr>
              <a:t>où chercheurs d’origines scientifiques variées, non scientifiques, « se confrontent et coopèrent autour de la définition des problèmes » ?</a:t>
            </a:r>
          </a:p>
        </p:txBody>
      </p:sp>
    </p:spTree>
    <p:extLst>
      <p:ext uri="{BB962C8B-B14F-4D97-AF65-F5344CB8AC3E}">
        <p14:creationId xmlns:p14="http://schemas.microsoft.com/office/powerpoint/2010/main" val="213847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46331-4EDD-8639-5381-F00ED7389DF3}"/>
              </a:ext>
            </a:extLst>
          </p:cNvPr>
          <p:cNvSpPr>
            <a:spLocks noGrp="1"/>
          </p:cNvSpPr>
          <p:nvPr>
            <p:ph type="title"/>
          </p:nvPr>
        </p:nvSpPr>
        <p:spPr>
          <a:xfrm>
            <a:off x="838200" y="365126"/>
            <a:ext cx="10515600" cy="937464"/>
          </a:xfrm>
        </p:spPr>
        <p:txBody>
          <a:bodyPr/>
          <a:lstStyle/>
          <a:p>
            <a:pPr algn="ctr"/>
            <a:r>
              <a:rPr lang="fr-FR" dirty="0">
                <a:latin typeface="Palatino Linotype" panose="02040502050505030304" pitchFamily="18" charset="0"/>
              </a:rPr>
              <a:t>Conditions nécessaires</a:t>
            </a:r>
          </a:p>
        </p:txBody>
      </p:sp>
      <p:sp>
        <p:nvSpPr>
          <p:cNvPr id="4" name="ZoneTexte 3">
            <a:extLst>
              <a:ext uri="{FF2B5EF4-FFF2-40B4-BE49-F238E27FC236}">
                <a16:creationId xmlns:a16="http://schemas.microsoft.com/office/drawing/2014/main" id="{7DCB331D-8866-69EC-5907-E09A2F6E7873}"/>
              </a:ext>
            </a:extLst>
          </p:cNvPr>
          <p:cNvSpPr txBox="1"/>
          <p:nvPr/>
        </p:nvSpPr>
        <p:spPr>
          <a:xfrm>
            <a:off x="127180" y="1300343"/>
            <a:ext cx="6642339" cy="5262979"/>
          </a:xfrm>
          <a:prstGeom prst="rect">
            <a:avLst/>
          </a:prstGeom>
          <a:solidFill>
            <a:schemeClr val="accent5">
              <a:lumMod val="20000"/>
              <a:lumOff val="80000"/>
            </a:schemeClr>
          </a:solidFill>
          <a:ln>
            <a:solidFill>
              <a:schemeClr val="accent1">
                <a:lumMod val="50000"/>
              </a:schemeClr>
            </a:solidFill>
          </a:ln>
        </p:spPr>
        <p:txBody>
          <a:bodyPr wrap="square">
            <a:spAutoFit/>
          </a:bodyPr>
          <a:lstStyle/>
          <a:p>
            <a:pPr algn="just"/>
            <a:r>
              <a:rPr lang="fr-FR" sz="2800" dirty="0">
                <a:latin typeface="Palatino Linotype" panose="02040502050505030304" pitchFamily="18" charset="0"/>
              </a:rPr>
              <a:t>Une idée neuve peut être considérée comme une sorte de portail qui ouvre sur une nouvelle façon de penser à quelque chose d’inaccessible. Elle représente une façon transformée de comprendre, d'interpréter ou de voir quelque chose sans laquelle on ne progresserait pas. Cette transformation peut être soudaine (rupture) ou être incrémentale. </a:t>
            </a:r>
          </a:p>
          <a:p>
            <a:pPr algn="just"/>
            <a:r>
              <a:rPr lang="fr-FR" sz="2800" dirty="0">
                <a:latin typeface="Palatino Linotype" panose="02040502050505030304" pitchFamily="18" charset="0"/>
              </a:rPr>
              <a:t>Pour s’épanouir elle a besoin de soutiens, si possible de tous les soutiens !</a:t>
            </a:r>
          </a:p>
        </p:txBody>
      </p:sp>
      <p:pic>
        <p:nvPicPr>
          <p:cNvPr id="5" name="Image 4">
            <a:extLst>
              <a:ext uri="{FF2B5EF4-FFF2-40B4-BE49-F238E27FC236}">
                <a16:creationId xmlns:a16="http://schemas.microsoft.com/office/drawing/2014/main" id="{778EE2C2-A17F-DDEC-C74A-91717109E2D5}"/>
              </a:ext>
            </a:extLst>
          </p:cNvPr>
          <p:cNvPicPr>
            <a:picLocks noChangeAspect="1"/>
          </p:cNvPicPr>
          <p:nvPr/>
        </p:nvPicPr>
        <p:blipFill>
          <a:blip r:embed="rId2"/>
          <a:stretch>
            <a:fillRect/>
          </a:stretch>
        </p:blipFill>
        <p:spPr>
          <a:xfrm>
            <a:off x="8879548" y="1359066"/>
            <a:ext cx="3312210" cy="5265226"/>
          </a:xfrm>
          <a:prstGeom prst="rect">
            <a:avLst/>
          </a:prstGeom>
        </p:spPr>
      </p:pic>
      <p:pic>
        <p:nvPicPr>
          <p:cNvPr id="7" name="Image 6">
            <a:extLst>
              <a:ext uri="{FF2B5EF4-FFF2-40B4-BE49-F238E27FC236}">
                <a16:creationId xmlns:a16="http://schemas.microsoft.com/office/drawing/2014/main" id="{67908033-3C63-7DDB-FE0E-DD6A3FEF52FD}"/>
              </a:ext>
            </a:extLst>
          </p:cNvPr>
          <p:cNvPicPr>
            <a:picLocks noChangeAspect="1"/>
          </p:cNvPicPr>
          <p:nvPr/>
        </p:nvPicPr>
        <p:blipFill>
          <a:blip r:embed="rId3"/>
          <a:stretch>
            <a:fillRect/>
          </a:stretch>
        </p:blipFill>
        <p:spPr>
          <a:xfrm>
            <a:off x="6769519" y="2894202"/>
            <a:ext cx="2132304" cy="2822764"/>
          </a:xfrm>
          <a:prstGeom prst="rect">
            <a:avLst/>
          </a:prstGeom>
        </p:spPr>
      </p:pic>
    </p:spTree>
    <p:extLst>
      <p:ext uri="{BB962C8B-B14F-4D97-AF65-F5344CB8AC3E}">
        <p14:creationId xmlns:p14="http://schemas.microsoft.com/office/powerpoint/2010/main" val="229804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0EA50-4975-511B-8F33-A8DD0FFEEE71}"/>
              </a:ext>
            </a:extLst>
          </p:cNvPr>
          <p:cNvSpPr>
            <a:spLocks noGrp="1"/>
          </p:cNvSpPr>
          <p:nvPr>
            <p:ph type="title"/>
          </p:nvPr>
        </p:nvSpPr>
        <p:spPr>
          <a:xfrm>
            <a:off x="838200" y="365125"/>
            <a:ext cx="10515600" cy="885705"/>
          </a:xfrm>
        </p:spPr>
        <p:txBody>
          <a:bodyPr/>
          <a:lstStyle/>
          <a:p>
            <a:r>
              <a:rPr lang="fr-FR" dirty="0">
                <a:latin typeface="Palatino Linotype" panose="02040502050505030304" pitchFamily="18" charset="0"/>
              </a:rPr>
              <a:t>Des idées comme s’il n’en pleuvait pas !</a:t>
            </a:r>
          </a:p>
        </p:txBody>
      </p:sp>
      <p:pic>
        <p:nvPicPr>
          <p:cNvPr id="10" name="Image 9">
            <a:extLst>
              <a:ext uri="{FF2B5EF4-FFF2-40B4-BE49-F238E27FC236}">
                <a16:creationId xmlns:a16="http://schemas.microsoft.com/office/drawing/2014/main" id="{0FE541D9-2904-C271-74C9-9482874950FB}"/>
              </a:ext>
            </a:extLst>
          </p:cNvPr>
          <p:cNvPicPr>
            <a:picLocks noChangeAspect="1"/>
          </p:cNvPicPr>
          <p:nvPr/>
        </p:nvPicPr>
        <p:blipFill>
          <a:blip r:embed="rId2"/>
          <a:stretch>
            <a:fillRect/>
          </a:stretch>
        </p:blipFill>
        <p:spPr>
          <a:xfrm>
            <a:off x="105487" y="1583013"/>
            <a:ext cx="4055127" cy="5043691"/>
          </a:xfrm>
          <a:prstGeom prst="rect">
            <a:avLst/>
          </a:prstGeom>
        </p:spPr>
      </p:pic>
      <p:pic>
        <p:nvPicPr>
          <p:cNvPr id="11" name="Image 10">
            <a:extLst>
              <a:ext uri="{FF2B5EF4-FFF2-40B4-BE49-F238E27FC236}">
                <a16:creationId xmlns:a16="http://schemas.microsoft.com/office/drawing/2014/main" id="{AE531493-F5A3-B6A8-B943-3240099757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670" y="1741458"/>
            <a:ext cx="8146371" cy="5136964"/>
          </a:xfrm>
          <a:prstGeom prst="rect">
            <a:avLst/>
          </a:prstGeom>
          <a:noFill/>
        </p:spPr>
      </p:pic>
      <p:pic>
        <p:nvPicPr>
          <p:cNvPr id="15" name="Image 14">
            <a:extLst>
              <a:ext uri="{FF2B5EF4-FFF2-40B4-BE49-F238E27FC236}">
                <a16:creationId xmlns:a16="http://schemas.microsoft.com/office/drawing/2014/main" id="{063C3460-F7E9-8638-213D-51199A0FD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597" y="3843068"/>
            <a:ext cx="1509712" cy="2152290"/>
          </a:xfrm>
          <a:prstGeom prst="rect">
            <a:avLst/>
          </a:prstGeom>
        </p:spPr>
      </p:pic>
      <p:pic>
        <p:nvPicPr>
          <p:cNvPr id="5" name="Image 4">
            <a:extLst>
              <a:ext uri="{FF2B5EF4-FFF2-40B4-BE49-F238E27FC236}">
                <a16:creationId xmlns:a16="http://schemas.microsoft.com/office/drawing/2014/main" id="{5B7CE34E-9B80-7FE2-6E68-B71431C4F01E}"/>
              </a:ext>
            </a:extLst>
          </p:cNvPr>
          <p:cNvPicPr>
            <a:picLocks noChangeAspect="1"/>
          </p:cNvPicPr>
          <p:nvPr/>
        </p:nvPicPr>
        <p:blipFill>
          <a:blip r:embed="rId5"/>
          <a:stretch>
            <a:fillRect/>
          </a:stretch>
        </p:blipFill>
        <p:spPr>
          <a:xfrm>
            <a:off x="10029580" y="1026762"/>
            <a:ext cx="2056933" cy="2488225"/>
          </a:xfrm>
          <a:prstGeom prst="rect">
            <a:avLst/>
          </a:prstGeom>
        </p:spPr>
      </p:pic>
    </p:spTree>
    <p:extLst>
      <p:ext uri="{BB962C8B-B14F-4D97-AF65-F5344CB8AC3E}">
        <p14:creationId xmlns:p14="http://schemas.microsoft.com/office/powerpoint/2010/main" val="115721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AD5FC-B21C-13B6-9288-3D34AFA1DCA1}"/>
              </a:ext>
            </a:extLst>
          </p:cNvPr>
          <p:cNvPicPr>
            <a:picLocks noChangeAspect="1"/>
          </p:cNvPicPr>
          <p:nvPr/>
        </p:nvPicPr>
        <p:blipFill>
          <a:blip r:embed="rId2"/>
          <a:stretch>
            <a:fillRect/>
          </a:stretch>
        </p:blipFill>
        <p:spPr>
          <a:xfrm>
            <a:off x="1155940" y="213277"/>
            <a:ext cx="8885207" cy="6219645"/>
          </a:xfrm>
          <a:prstGeom prst="rect">
            <a:avLst/>
          </a:prstGeom>
        </p:spPr>
      </p:pic>
      <p:sp>
        <p:nvSpPr>
          <p:cNvPr id="5" name="Rectangle 4">
            <a:extLst>
              <a:ext uri="{FF2B5EF4-FFF2-40B4-BE49-F238E27FC236}">
                <a16:creationId xmlns:a16="http://schemas.microsoft.com/office/drawing/2014/main" id="{2C2B6D0E-FEA2-DB6F-82BC-01C7FA065279}"/>
              </a:ext>
            </a:extLst>
          </p:cNvPr>
          <p:cNvSpPr/>
          <p:nvPr/>
        </p:nvSpPr>
        <p:spPr>
          <a:xfrm>
            <a:off x="2329131" y="741871"/>
            <a:ext cx="2898478" cy="310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B61869F-D6AF-E222-A62A-C6EC77443171}"/>
              </a:ext>
            </a:extLst>
          </p:cNvPr>
          <p:cNvSpPr txBox="1"/>
          <p:nvPr/>
        </p:nvSpPr>
        <p:spPr>
          <a:xfrm>
            <a:off x="2329131" y="697558"/>
            <a:ext cx="2898478" cy="376000"/>
          </a:xfrm>
          <a:prstGeom prst="rect">
            <a:avLst/>
          </a:prstGeom>
          <a:noFill/>
        </p:spPr>
        <p:txBody>
          <a:bodyPr wrap="square">
            <a:spAutoFit/>
          </a:bodyPr>
          <a:lstStyle/>
          <a:p>
            <a:pPr algn="just">
              <a:lnSpc>
                <a:spcPct val="107000"/>
              </a:lnSpc>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Accessibilité des données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317E6C2-C58B-BBCE-FDFB-20DEB6AE7F5D}"/>
              </a:ext>
            </a:extLst>
          </p:cNvPr>
          <p:cNvSpPr/>
          <p:nvPr/>
        </p:nvSpPr>
        <p:spPr>
          <a:xfrm>
            <a:off x="4477109" y="1345721"/>
            <a:ext cx="1618891" cy="310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0C944A9A-9E52-DF44-C215-85CC493A0141}"/>
              </a:ext>
            </a:extLst>
          </p:cNvPr>
          <p:cNvSpPr txBox="1"/>
          <p:nvPr/>
        </p:nvSpPr>
        <p:spPr>
          <a:xfrm>
            <a:off x="4643167" y="1312996"/>
            <a:ext cx="6094562" cy="376000"/>
          </a:xfrm>
          <a:prstGeom prst="rect">
            <a:avLst/>
          </a:prstGeom>
          <a:noFill/>
        </p:spPr>
        <p:txBody>
          <a:bodyPr wrap="square">
            <a:spAutoFit/>
          </a:bodyPr>
          <a:lstStyle/>
          <a:p>
            <a:pPr algn="just">
              <a:lnSpc>
                <a:spcPct val="107000"/>
              </a:lnSpc>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Education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EED915CF-62DC-4AE0-7102-4D82D5C6D97D}"/>
              </a:ext>
            </a:extLst>
          </p:cNvPr>
          <p:cNvSpPr/>
          <p:nvPr/>
        </p:nvSpPr>
        <p:spPr>
          <a:xfrm>
            <a:off x="2191109" y="2596551"/>
            <a:ext cx="2286000" cy="3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52F9A2D9-C109-C928-10FF-399DC4074127}"/>
              </a:ext>
            </a:extLst>
          </p:cNvPr>
          <p:cNvSpPr txBox="1"/>
          <p:nvPr/>
        </p:nvSpPr>
        <p:spPr>
          <a:xfrm>
            <a:off x="2150853" y="2578169"/>
            <a:ext cx="6094562" cy="369332"/>
          </a:xfrm>
          <a:prstGeom prst="rect">
            <a:avLst/>
          </a:prstGeom>
          <a:noFill/>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Support institutionnel </a:t>
            </a:r>
            <a:endParaRPr lang="fr-FR" dirty="0"/>
          </a:p>
        </p:txBody>
      </p:sp>
      <p:sp>
        <p:nvSpPr>
          <p:cNvPr id="16" name="Rectangle 15">
            <a:extLst>
              <a:ext uri="{FF2B5EF4-FFF2-40B4-BE49-F238E27FC236}">
                <a16:creationId xmlns:a16="http://schemas.microsoft.com/office/drawing/2014/main" id="{C85EB205-FCFA-1022-6DAA-FF72F78E949F}"/>
              </a:ext>
            </a:extLst>
          </p:cNvPr>
          <p:cNvSpPr/>
          <p:nvPr/>
        </p:nvSpPr>
        <p:spPr>
          <a:xfrm>
            <a:off x="4528866" y="2334196"/>
            <a:ext cx="1949569" cy="6383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88281716-DB75-475A-24AC-E078A1660E65}"/>
              </a:ext>
            </a:extLst>
          </p:cNvPr>
          <p:cNvSpPr txBox="1"/>
          <p:nvPr/>
        </p:nvSpPr>
        <p:spPr>
          <a:xfrm>
            <a:off x="4520240" y="2366920"/>
            <a:ext cx="2009952" cy="646331"/>
          </a:xfrm>
          <a:prstGeom prst="rect">
            <a:avLst/>
          </a:prstGeom>
          <a:noFill/>
        </p:spPr>
        <p:txBody>
          <a:bodyPr wrap="square">
            <a:spAutoFit/>
          </a:bodyPr>
          <a:lstStyle/>
          <a:p>
            <a:pPr algn="ct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Interdisciplinarité et convergence</a:t>
            </a:r>
            <a:endParaRPr lang="fr-FR" dirty="0"/>
          </a:p>
        </p:txBody>
      </p:sp>
      <p:sp>
        <p:nvSpPr>
          <p:cNvPr id="19" name="Rectangle 18">
            <a:extLst>
              <a:ext uri="{FF2B5EF4-FFF2-40B4-BE49-F238E27FC236}">
                <a16:creationId xmlns:a16="http://schemas.microsoft.com/office/drawing/2014/main" id="{63FB20FA-44AF-D05B-163E-42E92C937A1F}"/>
              </a:ext>
            </a:extLst>
          </p:cNvPr>
          <p:cNvSpPr/>
          <p:nvPr/>
        </p:nvSpPr>
        <p:spPr>
          <a:xfrm>
            <a:off x="6357668" y="3502325"/>
            <a:ext cx="3252158" cy="359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34132A42-B377-C4DF-3388-64ECAA5493F3}"/>
              </a:ext>
            </a:extLst>
          </p:cNvPr>
          <p:cNvSpPr txBox="1"/>
          <p:nvPr/>
        </p:nvSpPr>
        <p:spPr>
          <a:xfrm>
            <a:off x="6478435" y="3485724"/>
            <a:ext cx="3431154" cy="376000"/>
          </a:xfrm>
          <a:prstGeom prst="rect">
            <a:avLst/>
          </a:prstGeom>
          <a:noFill/>
        </p:spPr>
        <p:txBody>
          <a:bodyPr wrap="square">
            <a:spAutoFit/>
          </a:bodyPr>
          <a:lstStyle/>
          <a:p>
            <a:pPr algn="just">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Imagination, prise de risque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05424C7F-86D8-D5DF-D456-9162AC9C7D03}"/>
              </a:ext>
            </a:extLst>
          </p:cNvPr>
          <p:cNvSpPr/>
          <p:nvPr/>
        </p:nvSpPr>
        <p:spPr>
          <a:xfrm>
            <a:off x="3398808" y="3682024"/>
            <a:ext cx="1923690" cy="345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7CFA29A2-FD61-0269-14BD-59B9A55250B0}"/>
              </a:ext>
            </a:extLst>
          </p:cNvPr>
          <p:cNvSpPr txBox="1"/>
          <p:nvPr/>
        </p:nvSpPr>
        <p:spPr>
          <a:xfrm>
            <a:off x="3517420" y="3674650"/>
            <a:ext cx="6094562" cy="369332"/>
          </a:xfrm>
          <a:prstGeom prst="rect">
            <a:avLst/>
          </a:prstGeom>
          <a:noFill/>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Coopérations</a:t>
            </a:r>
            <a:endParaRPr lang="fr-FR" dirty="0"/>
          </a:p>
        </p:txBody>
      </p:sp>
      <p:sp>
        <p:nvSpPr>
          <p:cNvPr id="25" name="Rectangle 24">
            <a:extLst>
              <a:ext uri="{FF2B5EF4-FFF2-40B4-BE49-F238E27FC236}">
                <a16:creationId xmlns:a16="http://schemas.microsoft.com/office/drawing/2014/main" id="{442718A3-F6AE-C4DE-9573-0676F9DE274E}"/>
              </a:ext>
            </a:extLst>
          </p:cNvPr>
          <p:cNvSpPr/>
          <p:nvPr/>
        </p:nvSpPr>
        <p:spPr>
          <a:xfrm>
            <a:off x="2191109" y="5486426"/>
            <a:ext cx="1647646" cy="3261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44BCAB18-E6C4-8203-CAC3-1EAD70716296}"/>
              </a:ext>
            </a:extLst>
          </p:cNvPr>
          <p:cNvSpPr txBox="1"/>
          <p:nvPr/>
        </p:nvSpPr>
        <p:spPr>
          <a:xfrm>
            <a:off x="2258685" y="5470452"/>
            <a:ext cx="1493806" cy="376000"/>
          </a:xfrm>
          <a:prstGeom prst="rect">
            <a:avLst/>
          </a:prstGeom>
          <a:noFill/>
        </p:spPr>
        <p:txBody>
          <a:bodyPr wrap="square">
            <a:spAutoFit/>
          </a:bodyPr>
          <a:lstStyle/>
          <a:p>
            <a:pPr algn="ctr">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Motivations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B7EC6CBF-BD0E-FD0A-648B-7D37D3B667B5}"/>
              </a:ext>
            </a:extLst>
          </p:cNvPr>
          <p:cNvSpPr/>
          <p:nvPr/>
        </p:nvSpPr>
        <p:spPr>
          <a:xfrm>
            <a:off x="5831457" y="4822166"/>
            <a:ext cx="1155939" cy="301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C112B8AC-6F01-C1DD-D65E-1A8278A80489}"/>
              </a:ext>
            </a:extLst>
          </p:cNvPr>
          <p:cNvSpPr txBox="1"/>
          <p:nvPr/>
        </p:nvSpPr>
        <p:spPr>
          <a:xfrm>
            <a:off x="5815279" y="4785128"/>
            <a:ext cx="1326311" cy="376000"/>
          </a:xfrm>
          <a:prstGeom prst="rect">
            <a:avLst/>
          </a:prstGeom>
          <a:noFill/>
        </p:spPr>
        <p:txBody>
          <a:bodyPr wrap="square">
            <a:spAutoFit/>
          </a:bodyPr>
          <a:lstStyle/>
          <a:p>
            <a:pPr algn="just">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Incitations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D30A5421-427A-EB78-D98C-5850C011731C}"/>
              </a:ext>
            </a:extLst>
          </p:cNvPr>
          <p:cNvSpPr/>
          <p:nvPr/>
        </p:nvSpPr>
        <p:spPr>
          <a:xfrm>
            <a:off x="7237562" y="5486426"/>
            <a:ext cx="2871161" cy="326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5B2BF813-F19C-0E23-292E-F853F99BAADC}"/>
              </a:ext>
            </a:extLst>
          </p:cNvPr>
          <p:cNvSpPr/>
          <p:nvPr/>
        </p:nvSpPr>
        <p:spPr>
          <a:xfrm>
            <a:off x="7523669" y="5228536"/>
            <a:ext cx="1043797" cy="58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496C4F7C-8007-BAF3-C518-896F45F8AE79}"/>
              </a:ext>
            </a:extLst>
          </p:cNvPr>
          <p:cNvSpPr txBox="1"/>
          <p:nvPr/>
        </p:nvSpPr>
        <p:spPr>
          <a:xfrm>
            <a:off x="7493476" y="5175672"/>
            <a:ext cx="1421924" cy="646331"/>
          </a:xfrm>
          <a:prstGeom prst="rect">
            <a:avLst/>
          </a:prstGeom>
          <a:noFill/>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Transfert industriel </a:t>
            </a:r>
            <a:endParaRPr lang="fr-FR" dirty="0"/>
          </a:p>
        </p:txBody>
      </p:sp>
      <p:sp>
        <p:nvSpPr>
          <p:cNvPr id="35" name="Rectangle 34">
            <a:extLst>
              <a:ext uri="{FF2B5EF4-FFF2-40B4-BE49-F238E27FC236}">
                <a16:creationId xmlns:a16="http://schemas.microsoft.com/office/drawing/2014/main" id="{CDECC28D-E6FD-9BE1-8F36-C251681B7706}"/>
              </a:ext>
            </a:extLst>
          </p:cNvPr>
          <p:cNvSpPr/>
          <p:nvPr/>
        </p:nvSpPr>
        <p:spPr>
          <a:xfrm>
            <a:off x="8748346" y="5228536"/>
            <a:ext cx="1341681" cy="58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CB4CF974-C4BC-2441-3D46-53981B006A4D}"/>
              </a:ext>
            </a:extLst>
          </p:cNvPr>
          <p:cNvSpPr txBox="1"/>
          <p:nvPr/>
        </p:nvSpPr>
        <p:spPr>
          <a:xfrm>
            <a:off x="8673142" y="5175672"/>
            <a:ext cx="1503149" cy="646331"/>
          </a:xfrm>
          <a:prstGeom prst="rect">
            <a:avLst/>
          </a:prstGeom>
          <a:noFill/>
        </p:spPr>
        <p:txBody>
          <a:bodyPr wrap="square">
            <a:spAutoFit/>
          </a:bodyPr>
          <a:lstStyle/>
          <a:p>
            <a:pPr algn="ct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Financement responsable</a:t>
            </a:r>
            <a:endParaRPr lang="fr-FR" dirty="0"/>
          </a:p>
        </p:txBody>
      </p:sp>
      <p:sp>
        <p:nvSpPr>
          <p:cNvPr id="39" name="ZoneTexte 38">
            <a:extLst>
              <a:ext uri="{FF2B5EF4-FFF2-40B4-BE49-F238E27FC236}">
                <a16:creationId xmlns:a16="http://schemas.microsoft.com/office/drawing/2014/main" id="{2BCE5134-3488-0C0E-4987-282FA251C2B7}"/>
              </a:ext>
            </a:extLst>
          </p:cNvPr>
          <p:cNvSpPr txBox="1"/>
          <p:nvPr/>
        </p:nvSpPr>
        <p:spPr>
          <a:xfrm>
            <a:off x="4147771" y="6116129"/>
            <a:ext cx="3173791" cy="376000"/>
          </a:xfrm>
          <a:prstGeom prst="rect">
            <a:avLst/>
          </a:prstGeom>
          <a:solidFill>
            <a:schemeClr val="bg1"/>
          </a:solidFill>
        </p:spPr>
        <p:txBody>
          <a:bodyPr wrap="square">
            <a:spAutoFit/>
          </a:bodyPr>
          <a:lstStyle/>
          <a:p>
            <a:pPr algn="just">
              <a:lnSpc>
                <a:spcPct val="107000"/>
              </a:lnSpc>
              <a:spcAft>
                <a:spcPts val="800"/>
              </a:spcAft>
            </a:pPr>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Classement par importance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ZoneTexte 40">
            <a:extLst>
              <a:ext uri="{FF2B5EF4-FFF2-40B4-BE49-F238E27FC236}">
                <a16:creationId xmlns:a16="http://schemas.microsoft.com/office/drawing/2014/main" id="{28CFE45C-68FC-D151-A52D-F9E0010B606E}"/>
              </a:ext>
            </a:extLst>
          </p:cNvPr>
          <p:cNvSpPr txBox="1"/>
          <p:nvPr/>
        </p:nvSpPr>
        <p:spPr>
          <a:xfrm rot="16200000">
            <a:off x="-678798" y="3126360"/>
            <a:ext cx="4474936" cy="369332"/>
          </a:xfrm>
          <a:prstGeom prst="rect">
            <a:avLst/>
          </a:prstGeom>
          <a:solidFill>
            <a:schemeClr val="bg1"/>
          </a:solidFill>
        </p:spPr>
        <p:txBody>
          <a:bodyPr wrap="square">
            <a:spAutoFit/>
          </a:bodyPr>
          <a:lstStyle/>
          <a:p>
            <a:r>
              <a:rPr lang="fr-FR" sz="1800" dirty="0">
                <a:effectLst/>
                <a:latin typeface="Palatino Linotype" panose="02040502050505030304" pitchFamily="18" charset="0"/>
                <a:ea typeface="Calibri" panose="020F0502020204030204" pitchFamily="34" charset="0"/>
                <a:cs typeface="Times New Roman" panose="02020603050405020304" pitchFamily="18" charset="0"/>
              </a:rPr>
              <a:t>Classement à partir de la pratique actuelle</a:t>
            </a:r>
            <a:endParaRPr lang="fr-FR" dirty="0"/>
          </a:p>
        </p:txBody>
      </p:sp>
      <p:sp>
        <p:nvSpPr>
          <p:cNvPr id="43" name="ZoneTexte 42">
            <a:extLst>
              <a:ext uri="{FF2B5EF4-FFF2-40B4-BE49-F238E27FC236}">
                <a16:creationId xmlns:a16="http://schemas.microsoft.com/office/drawing/2014/main" id="{8F6AD618-B401-4B95-64D1-C286D50EB0A5}"/>
              </a:ext>
            </a:extLst>
          </p:cNvPr>
          <p:cNvSpPr txBox="1"/>
          <p:nvPr/>
        </p:nvSpPr>
        <p:spPr>
          <a:xfrm>
            <a:off x="6964393" y="763972"/>
            <a:ext cx="3599480" cy="1569660"/>
          </a:xfrm>
          <a:prstGeom prst="rect">
            <a:avLst/>
          </a:prstGeom>
          <a:noFill/>
          <a:ln>
            <a:solidFill>
              <a:schemeClr val="accent1">
                <a:lumMod val="50000"/>
              </a:schemeClr>
            </a:solidFill>
          </a:ln>
        </p:spPr>
        <p:txBody>
          <a:bodyPr wrap="square">
            <a:spAutoFit/>
          </a:bodyPr>
          <a:lstStyle/>
          <a:p>
            <a:pPr algn="ctr"/>
            <a:r>
              <a:rPr lang="fr-FR" sz="4800" dirty="0">
                <a:effectLst/>
                <a:latin typeface="Palatino Linotype" panose="02040502050505030304" pitchFamily="18" charset="0"/>
                <a:ea typeface="Calibri" panose="020F0502020204030204" pitchFamily="34" charset="0"/>
                <a:cs typeface="Times New Roman" panose="02020603050405020304" pitchFamily="18" charset="0"/>
              </a:rPr>
              <a:t>Invention et Innovation</a:t>
            </a:r>
            <a:endParaRPr lang="fr-FR" sz="4800" dirty="0"/>
          </a:p>
        </p:txBody>
      </p:sp>
    </p:spTree>
    <p:extLst>
      <p:ext uri="{BB962C8B-B14F-4D97-AF65-F5344CB8AC3E}">
        <p14:creationId xmlns:p14="http://schemas.microsoft.com/office/powerpoint/2010/main" val="26384509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1677</Words>
  <Application>Microsoft Office PowerPoint</Application>
  <PresentationFormat>Grand écran</PresentationFormat>
  <Paragraphs>126</Paragraphs>
  <Slides>43</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Calibri Light</vt:lpstr>
      <vt:lpstr>Palatino Linotype</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Conditions nécessaires</vt:lpstr>
      <vt:lpstr>Des idées comme s’il n’en pleuvait pas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Avant le big-bang de l’idée</vt:lpstr>
      <vt:lpstr>Mise en forme de l’idée</vt:lpstr>
      <vt:lpstr>Preuve de concept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Origine, cibles des idées</vt:lpstr>
      <vt:lpstr>Voir ce qui est à découvrir</vt:lpstr>
      <vt:lpstr>Eléments d’échelles (tendon)</vt:lpstr>
      <vt:lpstr>Nature - Ingénierie</vt:lpstr>
      <vt:lpstr>Approches heuristiques</vt:lpstr>
      <vt:lpstr>Présentation PowerPoint</vt:lpstr>
      <vt:lpstr> Exemples : Ideamatch (https://ideamatch.io/) </vt:lpstr>
      <vt:lpstr>Exemples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JC André</dc:creator>
  <cp:lastModifiedBy>JC André</cp:lastModifiedBy>
  <cp:revision>9</cp:revision>
  <dcterms:created xsi:type="dcterms:W3CDTF">2024-01-06T10:45:31Z</dcterms:created>
  <dcterms:modified xsi:type="dcterms:W3CDTF">2024-01-09T09:11:40Z</dcterms:modified>
</cp:coreProperties>
</file>